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5" r:id="rId4"/>
    <p:sldId id="262" r:id="rId5"/>
    <p:sldId id="264" r:id="rId6"/>
    <p:sldId id="263" r:id="rId7"/>
    <p:sldId id="268" r:id="rId8"/>
    <p:sldId id="266" r:id="rId9"/>
    <p:sldId id="269" r:id="rId10"/>
    <p:sldId id="270" r:id="rId11"/>
    <p:sldId id="271" r:id="rId12"/>
    <p:sldId id="272" r:id="rId13"/>
    <p:sldId id="273" r:id="rId14"/>
    <p:sldId id="257" r:id="rId15"/>
    <p:sldId id="259" r:id="rId16"/>
    <p:sldId id="260" r:id="rId17"/>
    <p:sldId id="274" r:id="rId18"/>
    <p:sldId id="275" r:id="rId19"/>
    <p:sldId id="276" r:id="rId20"/>
    <p:sldId id="277" r:id="rId21"/>
    <p:sldId id="261" r:id="rId22"/>
    <p:sldId id="278"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96F0"/>
    <a:srgbClr val="F81EDE"/>
    <a:srgbClr val="878B8E"/>
    <a:srgbClr val="FFCCCC"/>
    <a:srgbClr val="FF99FF"/>
    <a:srgbClr val="EC20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7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pn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247B-644D-60A0-A5F2-5EA2D50F0E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4F65054F-6C1D-5A16-EBFD-A0340FB61C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411F1FE3-8F71-7314-22C2-17DB3F9B8898}"/>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5" name="Footer Placeholder 4">
            <a:extLst>
              <a:ext uri="{FF2B5EF4-FFF2-40B4-BE49-F238E27FC236}">
                <a16:creationId xmlns:a16="http://schemas.microsoft.com/office/drawing/2014/main" id="{ED609397-FB3C-6434-C92B-5F4935B4F675}"/>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3AB5E77B-C54A-2188-7367-752CB5C39F91}"/>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37287453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87A08-0595-F11D-60B0-8ADC95198BCB}"/>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51A62A45-B9E8-1286-8E3D-FB15BEFFC8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D6306978-31E4-839B-E16E-007EC259FB99}"/>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5" name="Footer Placeholder 4">
            <a:extLst>
              <a:ext uri="{FF2B5EF4-FFF2-40B4-BE49-F238E27FC236}">
                <a16:creationId xmlns:a16="http://schemas.microsoft.com/office/drawing/2014/main" id="{8BEFE000-59E5-7677-272A-27390169DBA9}"/>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2121742C-2411-599A-361A-CD462BD0BEDA}"/>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388491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E57474-BD8C-AB4B-A8B6-B498C5DBF7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02F48BD5-1C78-16C8-D4C1-6B0577D271D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2BD7190B-5556-CD2F-F6CC-101589761E73}"/>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5" name="Footer Placeholder 4">
            <a:extLst>
              <a:ext uri="{FF2B5EF4-FFF2-40B4-BE49-F238E27FC236}">
                <a16:creationId xmlns:a16="http://schemas.microsoft.com/office/drawing/2014/main" id="{0010AB7F-55CA-1414-7E6B-804E1B6C34B3}"/>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4C908ED-A2B7-410F-A2C7-9E613DB7EAF4}"/>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3659952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06824-CE91-6635-D807-59C8C43F3F38}"/>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2FF82A5C-5C4F-C997-A041-A708FC2F62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48AFEFD6-45C9-103E-5F7D-4A3F49D8E5FB}"/>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5" name="Footer Placeholder 4">
            <a:extLst>
              <a:ext uri="{FF2B5EF4-FFF2-40B4-BE49-F238E27FC236}">
                <a16:creationId xmlns:a16="http://schemas.microsoft.com/office/drawing/2014/main" id="{543EE389-C437-0535-0824-1821EF02BDE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459C470-B458-ED5D-51A4-AD22B2429131}"/>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996881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1740D-177C-E4B6-FE6F-ECC0428DDD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B49ED17F-643C-521B-D785-DCB034A4D7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89CFB4-DFC0-93E0-3EBB-4FB107058429}"/>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5" name="Footer Placeholder 4">
            <a:extLst>
              <a:ext uri="{FF2B5EF4-FFF2-40B4-BE49-F238E27FC236}">
                <a16:creationId xmlns:a16="http://schemas.microsoft.com/office/drawing/2014/main" id="{A18B82B9-AE2C-C287-6172-71762F110175}"/>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3FA20A68-7B65-9373-E8F8-03BFEB599BC3}"/>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55845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AA253-F8FC-4417-ED6B-503F6C2511A3}"/>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6A0B997A-6D07-78A5-2ACA-4F230F85CD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BC392629-4419-1BA2-4B63-3F8059B8AC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F2C254AB-A597-5C78-B508-A623AE261ADE}"/>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6" name="Footer Placeholder 5">
            <a:extLst>
              <a:ext uri="{FF2B5EF4-FFF2-40B4-BE49-F238E27FC236}">
                <a16:creationId xmlns:a16="http://schemas.microsoft.com/office/drawing/2014/main" id="{68435746-907E-0BF8-00C7-204A9E187796}"/>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928AAC8D-8878-B213-E90F-53F6CEB05C6C}"/>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3942878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59F7C-42A4-D37A-ECC5-4B6BB022ECBE}"/>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71A75635-3C16-40BC-1F5F-21DD70F2BC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2ABAE1-5816-09C2-DF4F-CC4C849A953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CC64BEE6-62EE-C0C8-0719-064DCC49A2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4E450C-D6A4-8690-DF52-AF02378EB8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E31FCD4B-0F3E-80FB-6B8E-972E964645F1}"/>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8" name="Footer Placeholder 7">
            <a:extLst>
              <a:ext uri="{FF2B5EF4-FFF2-40B4-BE49-F238E27FC236}">
                <a16:creationId xmlns:a16="http://schemas.microsoft.com/office/drawing/2014/main" id="{D3C30A20-6DF6-2972-0B4B-9E3A09B3BE51}"/>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5C5CADCB-27D4-B728-A5FE-48AE9EB5285E}"/>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37276499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7F36B-A956-93B8-0F67-EE611EB7CF48}"/>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1260D867-17B2-97CB-BD2E-A1ABB39D2C38}"/>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4" name="Footer Placeholder 3">
            <a:extLst>
              <a:ext uri="{FF2B5EF4-FFF2-40B4-BE49-F238E27FC236}">
                <a16:creationId xmlns:a16="http://schemas.microsoft.com/office/drawing/2014/main" id="{EDADD877-445B-03E8-9761-9D8E8237E0A6}"/>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4A127FC6-C009-45AF-BBBE-FAE6FCCF7474}"/>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2502095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298D18-FBDB-0B7F-7C12-7DF1FE84E605}"/>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3" name="Footer Placeholder 2">
            <a:extLst>
              <a:ext uri="{FF2B5EF4-FFF2-40B4-BE49-F238E27FC236}">
                <a16:creationId xmlns:a16="http://schemas.microsoft.com/office/drawing/2014/main" id="{7CBEEDE6-05E2-4AED-C0AE-82624986CF31}"/>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01EA1EE1-66EC-9757-2E85-A7117C8C837C}"/>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3241023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8E6C6-AD21-5B50-DC12-6BC85A9A1A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9F7EBA29-882D-F02E-B3AB-840EC0AF1D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D43DE62E-1217-228F-EAD1-433498F2DB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EA2CD-5009-0E54-36EA-AC22EF2F06C4}"/>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6" name="Footer Placeholder 5">
            <a:extLst>
              <a:ext uri="{FF2B5EF4-FFF2-40B4-BE49-F238E27FC236}">
                <a16:creationId xmlns:a16="http://schemas.microsoft.com/office/drawing/2014/main" id="{896D7B8D-D275-393F-4C14-3C7641E04E4A}"/>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130A550E-B7E4-5B73-F366-59FB4568DA0F}"/>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2531322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194B-9972-2EE9-716C-4C6449D0B1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4EEDE651-3767-54A9-566E-346198891D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A240DB81-A2B8-2942-6FE7-5612D9ECA8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4D70FA-F93F-68B3-5972-325F9D5F3CFB}"/>
              </a:ext>
            </a:extLst>
          </p:cNvPr>
          <p:cNvSpPr>
            <a:spLocks noGrp="1"/>
          </p:cNvSpPr>
          <p:nvPr>
            <p:ph type="dt" sz="half" idx="10"/>
          </p:nvPr>
        </p:nvSpPr>
        <p:spPr/>
        <p:txBody>
          <a:bodyPr/>
          <a:lstStyle/>
          <a:p>
            <a:fld id="{069406EA-F9E7-4DD8-A266-7BE06722957C}" type="datetimeFigureOut">
              <a:rPr lang="en-SG" smtClean="0"/>
              <a:t>25/10/2023</a:t>
            </a:fld>
            <a:endParaRPr lang="en-SG"/>
          </a:p>
        </p:txBody>
      </p:sp>
      <p:sp>
        <p:nvSpPr>
          <p:cNvPr id="6" name="Footer Placeholder 5">
            <a:extLst>
              <a:ext uri="{FF2B5EF4-FFF2-40B4-BE49-F238E27FC236}">
                <a16:creationId xmlns:a16="http://schemas.microsoft.com/office/drawing/2014/main" id="{5D91D6F7-01D8-BB79-C075-3C666C51FD21}"/>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545A1612-395A-A55D-44BA-6AD01F6C9B99}"/>
              </a:ext>
            </a:extLst>
          </p:cNvPr>
          <p:cNvSpPr>
            <a:spLocks noGrp="1"/>
          </p:cNvSpPr>
          <p:nvPr>
            <p:ph type="sldNum" sz="quarter" idx="12"/>
          </p:nvPr>
        </p:nvSpPr>
        <p:spPr/>
        <p:txBody>
          <a:bodyPr/>
          <a:lstStyle/>
          <a:p>
            <a:fld id="{D70B985B-9AED-4FD9-A614-84A903F18AC6}" type="slidenum">
              <a:rPr lang="en-SG" smtClean="0"/>
              <a:t>‹#›</a:t>
            </a:fld>
            <a:endParaRPr lang="en-SG"/>
          </a:p>
        </p:txBody>
      </p:sp>
    </p:spTree>
    <p:extLst>
      <p:ext uri="{BB962C8B-B14F-4D97-AF65-F5344CB8AC3E}">
        <p14:creationId xmlns:p14="http://schemas.microsoft.com/office/powerpoint/2010/main" val="1288108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F2AF34-D249-3E2B-5FB1-D489697E54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3659BC75-CD2C-5B02-ECF1-C078356F1C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CA32F204-3302-8AE2-949D-F50992405E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9406EA-F9E7-4DD8-A266-7BE06722957C}" type="datetimeFigureOut">
              <a:rPr lang="en-SG" smtClean="0"/>
              <a:t>25/10/2023</a:t>
            </a:fld>
            <a:endParaRPr lang="en-SG"/>
          </a:p>
        </p:txBody>
      </p:sp>
      <p:sp>
        <p:nvSpPr>
          <p:cNvPr id="5" name="Footer Placeholder 4">
            <a:extLst>
              <a:ext uri="{FF2B5EF4-FFF2-40B4-BE49-F238E27FC236}">
                <a16:creationId xmlns:a16="http://schemas.microsoft.com/office/drawing/2014/main" id="{68D13942-91B7-ED3F-550C-61B4BF3FEC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7906B184-2B4E-ABE5-8221-B13904EBAB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0B985B-9AED-4FD9-A614-84A903F18AC6}" type="slidenum">
              <a:rPr lang="en-SG" smtClean="0"/>
              <a:t>‹#›</a:t>
            </a:fld>
            <a:endParaRPr lang="en-SG"/>
          </a:p>
        </p:txBody>
      </p:sp>
    </p:spTree>
    <p:extLst>
      <p:ext uri="{BB962C8B-B14F-4D97-AF65-F5344CB8AC3E}">
        <p14:creationId xmlns:p14="http://schemas.microsoft.com/office/powerpoint/2010/main" val="23171604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ommons.wikimedia.org/wiki/File:Dual_gauge_railway_line_Bangladesh.jpg"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Ferrymead_Railway" TargetMode="External"/><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B6250-0BAB-3365-4C0C-D5619EFEE452}"/>
              </a:ext>
            </a:extLst>
          </p:cNvPr>
          <p:cNvSpPr>
            <a:spLocks noGrp="1"/>
          </p:cNvSpPr>
          <p:nvPr>
            <p:ph type="ctrTitle"/>
          </p:nvPr>
        </p:nvSpPr>
        <p:spPr>
          <a:xfrm>
            <a:off x="1686560" y="335279"/>
            <a:ext cx="9144000" cy="919163"/>
          </a:xfrm>
        </p:spPr>
        <p:txBody>
          <a:bodyPr/>
          <a:lstStyle/>
          <a:p>
            <a:pPr algn="dist"/>
            <a:r>
              <a:rPr lang="en-SG" dirty="0">
                <a:solidFill>
                  <a:srgbClr val="7030A0"/>
                </a:solidFill>
                <a:effectLst>
                  <a:outerShdw blurRad="38100" dist="38100" dir="2700000" algn="tl">
                    <a:srgbClr val="000000">
                      <a:alpha val="43137"/>
                    </a:srgbClr>
                  </a:outerShdw>
                </a:effectLst>
              </a:rPr>
              <a:t>Railway Reservation System</a:t>
            </a:r>
          </a:p>
        </p:txBody>
      </p:sp>
    </p:spTree>
    <p:extLst>
      <p:ext uri="{BB962C8B-B14F-4D97-AF65-F5344CB8AC3E}">
        <p14:creationId xmlns:p14="http://schemas.microsoft.com/office/powerpoint/2010/main" val="1127098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pattFill prst="pct90">
          <a:fgClr>
            <a:schemeClr val="tx1"/>
          </a:fgClr>
          <a:bgClr>
            <a:schemeClr val="bg1"/>
          </a:bgClr>
        </a:pattFill>
        <a:effectLst/>
      </p:bgPr>
    </p:bg>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A6750EF-5AD8-2584-2365-42644AC88AFC}"/>
              </a:ext>
            </a:extLst>
          </p:cNvPr>
          <p:cNvGraphicFramePr>
            <a:graphicFrameLocks noGrp="1"/>
          </p:cNvGraphicFramePr>
          <p:nvPr>
            <p:extLst>
              <p:ext uri="{D42A27DB-BD31-4B8C-83A1-F6EECF244321}">
                <p14:modId xmlns:p14="http://schemas.microsoft.com/office/powerpoint/2010/main" val="3897736822"/>
              </p:ext>
            </p:extLst>
          </p:nvPr>
        </p:nvGraphicFramePr>
        <p:xfrm>
          <a:off x="1013861" y="834992"/>
          <a:ext cx="10164278" cy="5188016"/>
        </p:xfrm>
        <a:graphic>
          <a:graphicData uri="http://schemas.openxmlformats.org/drawingml/2006/table">
            <a:tbl>
              <a:tblPr>
                <a:tableStyleId>{5C22544A-7EE6-4342-B048-85BDC9FD1C3A}</a:tableStyleId>
              </a:tblPr>
              <a:tblGrid>
                <a:gridCol w="4363202">
                  <a:extLst>
                    <a:ext uri="{9D8B030D-6E8A-4147-A177-3AD203B41FA5}">
                      <a16:colId xmlns:a16="http://schemas.microsoft.com/office/drawing/2014/main" val="3341035361"/>
                    </a:ext>
                  </a:extLst>
                </a:gridCol>
                <a:gridCol w="3520311">
                  <a:extLst>
                    <a:ext uri="{9D8B030D-6E8A-4147-A177-3AD203B41FA5}">
                      <a16:colId xmlns:a16="http://schemas.microsoft.com/office/drawing/2014/main" val="2305898191"/>
                    </a:ext>
                  </a:extLst>
                </a:gridCol>
                <a:gridCol w="2280765">
                  <a:extLst>
                    <a:ext uri="{9D8B030D-6E8A-4147-A177-3AD203B41FA5}">
                      <a16:colId xmlns:a16="http://schemas.microsoft.com/office/drawing/2014/main" val="4267981833"/>
                    </a:ext>
                  </a:extLst>
                </a:gridCol>
              </a:tblGrid>
              <a:tr h="1094072">
                <a:tc gridSpan="3">
                  <a:txBody>
                    <a:bodyPr/>
                    <a:lstStyle/>
                    <a:p>
                      <a:pPr algn="ctr" fontAlgn="ctr"/>
                      <a:r>
                        <a:rPr lang="en-SG" sz="4800" b="1" u="none" strike="noStrike" dirty="0">
                          <a:effectLst>
                            <a:outerShdw blurRad="38100" dist="38100" dir="2700000" algn="tl">
                              <a:srgbClr val="000000">
                                <a:alpha val="43137"/>
                              </a:srgbClr>
                            </a:outerShdw>
                          </a:effectLst>
                        </a:rPr>
                        <a:t>Passenger Table</a:t>
                      </a:r>
                      <a:endParaRPr lang="en-SG" sz="4800" b="1" i="0" u="none" strike="noStrike" dirty="0">
                        <a:solidFill>
                          <a:srgbClr val="000000"/>
                        </a:solidFill>
                        <a:effectLst>
                          <a:outerShdw blurRad="38100" dist="38100" dir="2700000" algn="tl">
                            <a:srgbClr val="000000">
                              <a:alpha val="43137"/>
                            </a:srgbClr>
                          </a:outerShdw>
                        </a:effectLst>
                        <a:latin typeface="Arial" panose="020B0604020202020204" pitchFamily="34" charset="0"/>
                      </a:endParaRPr>
                    </a:p>
                  </a:txBody>
                  <a:tcPr marL="6350" marR="6350" marT="6350" marB="0" anchor="ct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3813184981"/>
                  </a:ext>
                </a:extLst>
              </a:tr>
              <a:tr h="1023486">
                <a:tc>
                  <a:txBody>
                    <a:bodyPr/>
                    <a:lstStyle/>
                    <a:p>
                      <a:pPr algn="l" fontAlgn="ctr"/>
                      <a:r>
                        <a:rPr lang="en-SG" sz="3200" b="1" u="none" strike="noStrike">
                          <a:effectLst/>
                        </a:rPr>
                        <a:t>Passenger_ID</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Primary Key</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Int</a:t>
                      </a:r>
                      <a:endParaRPr lang="en-SG" sz="3200" b="1"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1564751191"/>
                  </a:ext>
                </a:extLst>
              </a:tr>
              <a:tr h="1023486">
                <a:tc>
                  <a:txBody>
                    <a:bodyPr/>
                    <a:lstStyle/>
                    <a:p>
                      <a:pPr algn="l" fontAlgn="ctr"/>
                      <a:r>
                        <a:rPr lang="en-SG" sz="3200" b="1" u="none" strike="noStrike">
                          <a:effectLst/>
                        </a:rPr>
                        <a:t>Passenger_Name</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Only characters</a:t>
                      </a:r>
                      <a:endParaRPr lang="en-SG" sz="3200" b="1"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varchar</a:t>
                      </a:r>
                      <a:endParaRPr lang="en-SG" sz="3200" b="1"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4076320962"/>
                  </a:ext>
                </a:extLst>
              </a:tr>
              <a:tr h="1023486">
                <a:tc>
                  <a:txBody>
                    <a:bodyPr/>
                    <a:lstStyle/>
                    <a:p>
                      <a:pPr algn="l" fontAlgn="ctr"/>
                      <a:r>
                        <a:rPr lang="en-SG" sz="3200" b="1" u="none" strike="noStrike">
                          <a:effectLst/>
                        </a:rPr>
                        <a:t>Passenger_Email</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Email address is required</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varchar</a:t>
                      </a:r>
                      <a:endParaRPr lang="en-SG" sz="3200" b="1"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3919923134"/>
                  </a:ext>
                </a:extLst>
              </a:tr>
              <a:tr h="1023486">
                <a:tc>
                  <a:txBody>
                    <a:bodyPr/>
                    <a:lstStyle/>
                    <a:p>
                      <a:pPr algn="l" fontAlgn="ctr"/>
                      <a:r>
                        <a:rPr lang="en-SG" sz="3200" b="1" u="none" strike="noStrike" dirty="0" err="1">
                          <a:effectLst/>
                        </a:rPr>
                        <a:t>Ticket_ID</a:t>
                      </a:r>
                      <a:endParaRPr lang="en-SG" sz="3200" b="1"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characters and numbers</a:t>
                      </a:r>
                      <a:endParaRPr lang="en-SG" sz="3200" b="1"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varchar</a:t>
                      </a:r>
                      <a:endParaRPr lang="en-SG" sz="3200" b="1" i="0" u="none" strike="noStrike" dirty="0">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1871352338"/>
                  </a:ext>
                </a:extLst>
              </a:tr>
            </a:tbl>
          </a:graphicData>
        </a:graphic>
      </p:graphicFrame>
    </p:spTree>
    <p:extLst>
      <p:ext uri="{BB962C8B-B14F-4D97-AF65-F5344CB8AC3E}">
        <p14:creationId xmlns:p14="http://schemas.microsoft.com/office/powerpoint/2010/main" val="1713866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pct90">
          <a:fgClr>
            <a:schemeClr val="tx1"/>
          </a:fgClr>
          <a:bgClr>
            <a:schemeClr val="bg1"/>
          </a:bgClr>
        </a:pattFill>
        <a:effectLst/>
      </p:bgPr>
    </p:bg>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EF3C1D75-0DA6-50DB-0BC8-8A64D5986B75}"/>
              </a:ext>
            </a:extLst>
          </p:cNvPr>
          <p:cNvGraphicFramePr>
            <a:graphicFrameLocks noGrp="1"/>
          </p:cNvGraphicFramePr>
          <p:nvPr>
            <p:extLst>
              <p:ext uri="{D42A27DB-BD31-4B8C-83A1-F6EECF244321}">
                <p14:modId xmlns:p14="http://schemas.microsoft.com/office/powerpoint/2010/main" val="1826730046"/>
              </p:ext>
            </p:extLst>
          </p:nvPr>
        </p:nvGraphicFramePr>
        <p:xfrm>
          <a:off x="821355" y="632862"/>
          <a:ext cx="10549289" cy="5662885"/>
        </p:xfrm>
        <a:graphic>
          <a:graphicData uri="http://schemas.openxmlformats.org/drawingml/2006/table">
            <a:tbl>
              <a:tblPr>
                <a:tableStyleId>{5C22544A-7EE6-4342-B048-85BDC9FD1C3A}</a:tableStyleId>
              </a:tblPr>
              <a:tblGrid>
                <a:gridCol w="4528476">
                  <a:extLst>
                    <a:ext uri="{9D8B030D-6E8A-4147-A177-3AD203B41FA5}">
                      <a16:colId xmlns:a16="http://schemas.microsoft.com/office/drawing/2014/main" val="1578621773"/>
                    </a:ext>
                  </a:extLst>
                </a:gridCol>
                <a:gridCol w="3653656">
                  <a:extLst>
                    <a:ext uri="{9D8B030D-6E8A-4147-A177-3AD203B41FA5}">
                      <a16:colId xmlns:a16="http://schemas.microsoft.com/office/drawing/2014/main" val="1661462633"/>
                    </a:ext>
                  </a:extLst>
                </a:gridCol>
                <a:gridCol w="2367157">
                  <a:extLst>
                    <a:ext uri="{9D8B030D-6E8A-4147-A177-3AD203B41FA5}">
                      <a16:colId xmlns:a16="http://schemas.microsoft.com/office/drawing/2014/main" val="3443430656"/>
                    </a:ext>
                  </a:extLst>
                </a:gridCol>
              </a:tblGrid>
              <a:tr h="973936">
                <a:tc gridSpan="3">
                  <a:txBody>
                    <a:bodyPr/>
                    <a:lstStyle/>
                    <a:p>
                      <a:pPr algn="ctr" fontAlgn="ctr"/>
                      <a:r>
                        <a:rPr lang="en-SG" sz="4800" b="1" u="none" strike="noStrike" dirty="0">
                          <a:effectLst>
                            <a:outerShdw blurRad="38100" dist="38100" dir="2700000" algn="tl">
                              <a:srgbClr val="000000">
                                <a:alpha val="43137"/>
                              </a:srgbClr>
                            </a:outerShdw>
                          </a:effectLst>
                        </a:rPr>
                        <a:t>Tickets Table</a:t>
                      </a:r>
                      <a:endParaRPr lang="en-SG" sz="4800" b="1" i="0" u="none" strike="noStrike" dirty="0">
                        <a:solidFill>
                          <a:srgbClr val="000000"/>
                        </a:solidFill>
                        <a:effectLst>
                          <a:outerShdw blurRad="38100" dist="38100" dir="2700000" algn="tl">
                            <a:srgbClr val="000000">
                              <a:alpha val="43137"/>
                            </a:srgbClr>
                          </a:outerShdw>
                        </a:effectLst>
                        <a:latin typeface="Arial" panose="020B0604020202020204" pitchFamily="34" charset="0"/>
                      </a:endParaRPr>
                    </a:p>
                  </a:txBody>
                  <a:tcPr marL="6350" marR="6350" marT="6350" marB="0" anchor="ct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1005416356"/>
                  </a:ext>
                </a:extLst>
              </a:tr>
              <a:tr h="973936">
                <a:tc>
                  <a:txBody>
                    <a:bodyPr/>
                    <a:lstStyle/>
                    <a:p>
                      <a:pPr algn="l" fontAlgn="ctr"/>
                      <a:r>
                        <a:rPr lang="en-SG" sz="3200" b="1" u="none" strike="noStrike">
                          <a:effectLst/>
                        </a:rPr>
                        <a:t>ID</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Primary Key</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int</a:t>
                      </a:r>
                      <a:endParaRPr lang="en-SG" sz="3200" b="1"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3310157464"/>
                  </a:ext>
                </a:extLst>
              </a:tr>
              <a:tr h="911101">
                <a:tc>
                  <a:txBody>
                    <a:bodyPr/>
                    <a:lstStyle/>
                    <a:p>
                      <a:pPr algn="l" fontAlgn="ctr"/>
                      <a:r>
                        <a:rPr lang="en-SG" sz="3200" b="1" u="none" strike="noStrike" dirty="0" err="1">
                          <a:effectLst/>
                        </a:rPr>
                        <a:t>Ticket_ID</a:t>
                      </a:r>
                      <a:endParaRPr lang="en-SG" sz="3200" b="1"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b"/>
                      <a:r>
                        <a:rPr lang="en-SG" sz="3200" u="none" strike="noStrike" dirty="0">
                          <a:effectLst/>
                        </a:rPr>
                        <a:t>Numbers and characters</a:t>
                      </a:r>
                      <a:endParaRPr lang="en-SG" sz="32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ctr"/>
                      <a:r>
                        <a:rPr lang="en-SG" sz="3200" u="none" strike="noStrike">
                          <a:effectLst/>
                        </a:rPr>
                        <a:t>varchar</a:t>
                      </a:r>
                      <a:endParaRPr lang="en-SG" sz="3200" b="1"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929639632"/>
                  </a:ext>
                </a:extLst>
              </a:tr>
              <a:tr h="911101">
                <a:tc>
                  <a:txBody>
                    <a:bodyPr/>
                    <a:lstStyle/>
                    <a:p>
                      <a:pPr algn="l" fontAlgn="ctr"/>
                      <a:r>
                        <a:rPr lang="en-SG" sz="3200" b="1" u="none" strike="noStrike">
                          <a:effectLst/>
                        </a:rPr>
                        <a:t>Ticket_Price</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No negative</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int</a:t>
                      </a:r>
                      <a:endParaRPr lang="en-SG" sz="3200" b="1" i="0" u="none" strike="noStrike" dirty="0">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1698280339"/>
                  </a:ext>
                </a:extLst>
              </a:tr>
              <a:tr h="911101">
                <a:tc>
                  <a:txBody>
                    <a:bodyPr/>
                    <a:lstStyle/>
                    <a:p>
                      <a:pPr algn="l" fontAlgn="ctr"/>
                      <a:r>
                        <a:rPr lang="en-SG" sz="3200" b="1" u="none" strike="noStrike">
                          <a:effectLst/>
                        </a:rPr>
                        <a:t>Ticket_Category</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AC or General</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enum</a:t>
                      </a:r>
                      <a:endParaRPr lang="en-SG" sz="3200" b="1"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836622049"/>
                  </a:ext>
                </a:extLst>
              </a:tr>
              <a:tr h="911101">
                <a:tc>
                  <a:txBody>
                    <a:bodyPr/>
                    <a:lstStyle/>
                    <a:p>
                      <a:pPr algn="l" fontAlgn="ctr"/>
                      <a:r>
                        <a:rPr lang="en-SG" sz="3200" b="1" u="none" strike="noStrike" dirty="0" err="1">
                          <a:effectLst/>
                        </a:rPr>
                        <a:t>Ticket_Date</a:t>
                      </a:r>
                      <a:endParaRPr lang="en-SG" sz="3200" b="1"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Date is required</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varchar</a:t>
                      </a:r>
                      <a:endParaRPr lang="en-SG" sz="3200" b="1" i="0" u="none" strike="noStrike" dirty="0">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300647498"/>
                  </a:ext>
                </a:extLst>
              </a:tr>
            </a:tbl>
          </a:graphicData>
        </a:graphic>
      </p:graphicFrame>
    </p:spTree>
    <p:extLst>
      <p:ext uri="{BB962C8B-B14F-4D97-AF65-F5344CB8AC3E}">
        <p14:creationId xmlns:p14="http://schemas.microsoft.com/office/powerpoint/2010/main" val="33088577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pct90">
          <a:fgClr>
            <a:schemeClr val="tx1">
              <a:lumMod val="95000"/>
              <a:lumOff val="5000"/>
            </a:schemeClr>
          </a:fgClr>
          <a:bgClr>
            <a:schemeClr val="bg1"/>
          </a:bgClr>
        </a:pattFill>
        <a:effectLst/>
      </p:bgPr>
    </p:bg>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4CBEC33-DD9D-405F-4C21-02252DE373E6}"/>
              </a:ext>
            </a:extLst>
          </p:cNvPr>
          <p:cNvGraphicFramePr>
            <a:graphicFrameLocks noGrp="1"/>
          </p:cNvGraphicFramePr>
          <p:nvPr>
            <p:extLst>
              <p:ext uri="{D42A27DB-BD31-4B8C-83A1-F6EECF244321}">
                <p14:modId xmlns:p14="http://schemas.microsoft.com/office/powerpoint/2010/main" val="2042214343"/>
              </p:ext>
            </p:extLst>
          </p:nvPr>
        </p:nvGraphicFramePr>
        <p:xfrm>
          <a:off x="1379621" y="108585"/>
          <a:ext cx="9432758" cy="6640830"/>
        </p:xfrm>
        <a:graphic>
          <a:graphicData uri="http://schemas.openxmlformats.org/drawingml/2006/table">
            <a:tbl>
              <a:tblPr>
                <a:tableStyleId>{5C22544A-7EE6-4342-B048-85BDC9FD1C3A}</a:tableStyleId>
              </a:tblPr>
              <a:tblGrid>
                <a:gridCol w="4049184">
                  <a:extLst>
                    <a:ext uri="{9D8B030D-6E8A-4147-A177-3AD203B41FA5}">
                      <a16:colId xmlns:a16="http://schemas.microsoft.com/office/drawing/2014/main" val="4052930385"/>
                    </a:ext>
                  </a:extLst>
                </a:gridCol>
                <a:gridCol w="3266956">
                  <a:extLst>
                    <a:ext uri="{9D8B030D-6E8A-4147-A177-3AD203B41FA5}">
                      <a16:colId xmlns:a16="http://schemas.microsoft.com/office/drawing/2014/main" val="2192151048"/>
                    </a:ext>
                  </a:extLst>
                </a:gridCol>
                <a:gridCol w="2116618">
                  <a:extLst>
                    <a:ext uri="{9D8B030D-6E8A-4147-A177-3AD203B41FA5}">
                      <a16:colId xmlns:a16="http://schemas.microsoft.com/office/drawing/2014/main" val="1060085751"/>
                    </a:ext>
                  </a:extLst>
                </a:gridCol>
              </a:tblGrid>
              <a:tr h="622367">
                <a:tc gridSpan="3">
                  <a:txBody>
                    <a:bodyPr/>
                    <a:lstStyle/>
                    <a:p>
                      <a:pPr algn="ctr" fontAlgn="ctr"/>
                      <a:r>
                        <a:rPr lang="en-SG" sz="4800" b="1" u="none" strike="noStrike" dirty="0">
                          <a:effectLst>
                            <a:outerShdw blurRad="38100" dist="38100" dir="2700000" algn="tl">
                              <a:srgbClr val="000000">
                                <a:alpha val="43137"/>
                              </a:srgbClr>
                            </a:outerShdw>
                          </a:effectLst>
                        </a:rPr>
                        <a:t>Booking System Table</a:t>
                      </a:r>
                      <a:endParaRPr lang="en-SG" sz="4800" b="1" i="0" u="none" strike="noStrike" dirty="0">
                        <a:solidFill>
                          <a:srgbClr val="000000"/>
                        </a:solidFill>
                        <a:effectLst>
                          <a:outerShdw blurRad="38100" dist="38100" dir="2700000" algn="tl">
                            <a:srgbClr val="000000">
                              <a:alpha val="43137"/>
                            </a:srgbClr>
                          </a:outerShdw>
                        </a:effectLst>
                        <a:latin typeface="Arial" panose="020B0604020202020204" pitchFamily="34" charset="0"/>
                      </a:endParaRPr>
                    </a:p>
                  </a:txBody>
                  <a:tcPr marL="6350" marR="6350" marT="6350" marB="0" anchor="ct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591853606"/>
                  </a:ext>
                </a:extLst>
              </a:tr>
              <a:tr h="416697">
                <a:tc>
                  <a:txBody>
                    <a:bodyPr/>
                    <a:lstStyle/>
                    <a:p>
                      <a:pPr algn="l" fontAlgn="ctr"/>
                      <a:r>
                        <a:rPr lang="en-SG" sz="3200" b="1" u="none" strike="noStrike">
                          <a:effectLst/>
                        </a:rPr>
                        <a:t>Book_ID</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Primary Key</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Int</a:t>
                      </a:r>
                      <a:endParaRPr lang="en-SG" sz="3200" b="1"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2154326427"/>
                  </a:ext>
                </a:extLst>
              </a:tr>
              <a:tr h="1239378">
                <a:tc>
                  <a:txBody>
                    <a:bodyPr/>
                    <a:lstStyle/>
                    <a:p>
                      <a:pPr algn="l" fontAlgn="ctr"/>
                      <a:r>
                        <a:rPr lang="en-SG" sz="3200" b="1" u="none" strike="noStrike" dirty="0" err="1">
                          <a:effectLst/>
                        </a:rPr>
                        <a:t>Waiting_List</a:t>
                      </a:r>
                      <a:endParaRPr lang="en-SG" sz="3200" b="1"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Passenger_Name &amp; Waiting_List number required</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Varchar</a:t>
                      </a:r>
                      <a:endParaRPr lang="en-SG" sz="3200" b="1" i="0" u="none" strike="noStrike" dirty="0">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3641549985"/>
                  </a:ext>
                </a:extLst>
              </a:tr>
              <a:tr h="828037">
                <a:tc>
                  <a:txBody>
                    <a:bodyPr/>
                    <a:lstStyle/>
                    <a:p>
                      <a:pPr algn="l" fontAlgn="ctr"/>
                      <a:r>
                        <a:rPr lang="en-SG" sz="3200" b="1" u="none" strike="noStrike">
                          <a:effectLst/>
                        </a:rPr>
                        <a:t>Number of seats required</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Numbers only</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Int</a:t>
                      </a:r>
                      <a:endParaRPr lang="en-SG" sz="3200" b="1" i="0" u="none" strike="noStrike" dirty="0">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1712393944"/>
                  </a:ext>
                </a:extLst>
              </a:tr>
              <a:tr h="416697">
                <a:tc>
                  <a:txBody>
                    <a:bodyPr/>
                    <a:lstStyle/>
                    <a:p>
                      <a:pPr algn="l" fontAlgn="ctr"/>
                      <a:r>
                        <a:rPr lang="en-SG" sz="3200" b="1" u="none" strike="noStrike">
                          <a:effectLst/>
                        </a:rPr>
                        <a:t>Ticket_Cancellation</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Yes/No only</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err="1">
                          <a:effectLst/>
                        </a:rPr>
                        <a:t>enum</a:t>
                      </a:r>
                      <a:endParaRPr lang="en-SG" sz="3200" b="1" i="0" u="none" strike="noStrike" dirty="0">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2661976655"/>
                  </a:ext>
                </a:extLst>
              </a:tr>
              <a:tr h="416697">
                <a:tc>
                  <a:txBody>
                    <a:bodyPr/>
                    <a:lstStyle/>
                    <a:p>
                      <a:pPr algn="l" fontAlgn="ctr"/>
                      <a:r>
                        <a:rPr lang="en-SG" sz="3200" b="1" u="none" strike="noStrike">
                          <a:effectLst/>
                        </a:rPr>
                        <a:t>Booking_Date</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Date is required</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Varchar</a:t>
                      </a:r>
                      <a:endParaRPr lang="en-SG" sz="3200" b="1" i="0" u="none" strike="noStrike" dirty="0">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35451572"/>
                  </a:ext>
                </a:extLst>
              </a:tr>
              <a:tr h="828037">
                <a:tc>
                  <a:txBody>
                    <a:bodyPr/>
                    <a:lstStyle/>
                    <a:p>
                      <a:pPr algn="l" fontAlgn="ctr"/>
                      <a:r>
                        <a:rPr lang="en-SG" sz="3200" b="1" u="none" strike="noStrike">
                          <a:effectLst/>
                        </a:rPr>
                        <a:t>Booking_Status</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Successful/Unsuccessful only</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enum</a:t>
                      </a:r>
                      <a:endParaRPr lang="en-SG" sz="3200" b="1"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426010904"/>
                  </a:ext>
                </a:extLst>
              </a:tr>
              <a:tr h="416697">
                <a:tc>
                  <a:txBody>
                    <a:bodyPr/>
                    <a:lstStyle/>
                    <a:p>
                      <a:pPr algn="l" fontAlgn="b"/>
                      <a:r>
                        <a:rPr lang="en-SG" sz="3200" b="1" u="none" strike="noStrike">
                          <a:effectLst/>
                        </a:rPr>
                        <a:t>Train Number</a:t>
                      </a:r>
                      <a:endParaRPr lang="en-SG" sz="32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SG" sz="3200" u="none" strike="noStrike">
                          <a:effectLst/>
                        </a:rPr>
                        <a:t>Foreign Key</a:t>
                      </a:r>
                      <a:endParaRPr lang="en-SG" sz="32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SG" sz="3200" u="none" strike="noStrike">
                          <a:effectLst/>
                        </a:rPr>
                        <a:t>varchar</a:t>
                      </a:r>
                      <a:endParaRPr lang="en-SG" sz="32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63800745"/>
                  </a:ext>
                </a:extLst>
              </a:tr>
              <a:tr h="416697">
                <a:tc>
                  <a:txBody>
                    <a:bodyPr/>
                    <a:lstStyle/>
                    <a:p>
                      <a:pPr algn="l" fontAlgn="b"/>
                      <a:r>
                        <a:rPr lang="en-SG" sz="3200" b="1" u="none" strike="noStrike" dirty="0">
                          <a:effectLst/>
                        </a:rPr>
                        <a:t>ID</a:t>
                      </a:r>
                      <a:endParaRPr lang="en-SG" sz="3200" b="1"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SG" sz="3200" u="none" strike="noStrike">
                          <a:effectLst/>
                        </a:rPr>
                        <a:t>Foreign Key</a:t>
                      </a:r>
                      <a:endParaRPr lang="en-SG" sz="32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SG" sz="3200" u="none" strike="noStrike" dirty="0">
                          <a:effectLst/>
                        </a:rPr>
                        <a:t>int</a:t>
                      </a:r>
                      <a:endParaRPr lang="en-SG" sz="32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011555015"/>
                  </a:ext>
                </a:extLst>
              </a:tr>
            </a:tbl>
          </a:graphicData>
        </a:graphic>
      </p:graphicFrame>
    </p:spTree>
    <p:extLst>
      <p:ext uri="{BB962C8B-B14F-4D97-AF65-F5344CB8AC3E}">
        <p14:creationId xmlns:p14="http://schemas.microsoft.com/office/powerpoint/2010/main" val="10149688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F0000"/>
            </a:gs>
            <a:gs pos="33000">
              <a:schemeClr val="accent2">
                <a:lumMod val="60000"/>
                <a:lumOff val="40000"/>
              </a:schemeClr>
            </a:gs>
            <a:gs pos="57000">
              <a:schemeClr val="accent2">
                <a:lumMod val="40000"/>
                <a:lumOff val="60000"/>
              </a:schemeClr>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DAB2E-7D9D-0D11-3390-0CBD51443469}"/>
              </a:ext>
            </a:extLst>
          </p:cNvPr>
          <p:cNvSpPr>
            <a:spLocks noGrp="1"/>
          </p:cNvSpPr>
          <p:nvPr>
            <p:ph type="title"/>
          </p:nvPr>
        </p:nvSpPr>
        <p:spPr/>
        <p:txBody>
          <a:bodyPr>
            <a:normAutofit/>
          </a:bodyPr>
          <a:lstStyle/>
          <a:p>
            <a:pPr algn="dist"/>
            <a:r>
              <a:rPr lang="en-SG" sz="4800" b="1" dirty="0">
                <a:effectLst>
                  <a:outerShdw blurRad="38100" dist="38100" dir="2700000" algn="tl">
                    <a:srgbClr val="000000">
                      <a:alpha val="43137"/>
                    </a:srgbClr>
                  </a:outerShdw>
                </a:effectLst>
              </a:rPr>
              <a:t>DEFINE BUSINESS RULES</a:t>
            </a:r>
          </a:p>
        </p:txBody>
      </p:sp>
      <p:sp>
        <p:nvSpPr>
          <p:cNvPr id="3" name="Content Placeholder 2">
            <a:extLst>
              <a:ext uri="{FF2B5EF4-FFF2-40B4-BE49-F238E27FC236}">
                <a16:creationId xmlns:a16="http://schemas.microsoft.com/office/drawing/2014/main" id="{0E24D873-50F2-2A0C-7F05-EAC3B7E1E36B}"/>
              </a:ext>
            </a:extLst>
          </p:cNvPr>
          <p:cNvSpPr>
            <a:spLocks noGrp="1"/>
          </p:cNvSpPr>
          <p:nvPr>
            <p:ph idx="1"/>
          </p:nvPr>
        </p:nvSpPr>
        <p:spPr/>
        <p:txBody>
          <a:bodyPr>
            <a:normAutofit lnSpcReduction="10000"/>
          </a:bodyPr>
          <a:lstStyle/>
          <a:p>
            <a:r>
              <a:rPr lang="en-SG" sz="3600" dirty="0"/>
              <a:t>Booking is open for the next 7 days from current date.</a:t>
            </a:r>
          </a:p>
          <a:p>
            <a:r>
              <a:rPr lang="en-SG" sz="3600" dirty="0"/>
              <a:t>Ticket price is subjected to changes (waiting list included).</a:t>
            </a:r>
          </a:p>
          <a:p>
            <a:r>
              <a:rPr lang="en-SG" sz="3600" dirty="0"/>
              <a:t>Special requests (example, but not limited to, assistance dog, wheelchair, help with luggage).</a:t>
            </a:r>
          </a:p>
          <a:p>
            <a:r>
              <a:rPr lang="en-SG" sz="3600" dirty="0"/>
              <a:t>Food requests (e.g. vegetarian, halal) has to be submitted upon successful booking and/or 24 hours before departure.</a:t>
            </a:r>
          </a:p>
        </p:txBody>
      </p:sp>
    </p:spTree>
    <p:extLst>
      <p:ext uri="{BB962C8B-B14F-4D97-AF65-F5344CB8AC3E}">
        <p14:creationId xmlns:p14="http://schemas.microsoft.com/office/powerpoint/2010/main" val="4749667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9DE86-CD45-99CD-1C32-1E6F99EDEDDA}"/>
              </a:ext>
            </a:extLst>
          </p:cNvPr>
          <p:cNvSpPr>
            <a:spLocks noGrp="1"/>
          </p:cNvSpPr>
          <p:nvPr>
            <p:ph type="title"/>
          </p:nvPr>
        </p:nvSpPr>
        <p:spPr/>
        <p:txBody>
          <a:bodyPr>
            <a:normAutofit/>
          </a:bodyPr>
          <a:lstStyle/>
          <a:p>
            <a:pPr algn="dist"/>
            <a:r>
              <a:rPr lang="en-SG" sz="6600" b="1" u="sng" dirty="0">
                <a:effectLst>
                  <a:outerShdw blurRad="38100" dist="38100" dir="2700000" algn="tl">
                    <a:srgbClr val="000000">
                      <a:alpha val="43137"/>
                    </a:srgbClr>
                  </a:outerShdw>
                </a:effectLst>
              </a:rPr>
              <a:t>Assumptions</a:t>
            </a:r>
          </a:p>
        </p:txBody>
      </p:sp>
      <p:sp>
        <p:nvSpPr>
          <p:cNvPr id="3" name="Content Placeholder 2">
            <a:extLst>
              <a:ext uri="{FF2B5EF4-FFF2-40B4-BE49-F238E27FC236}">
                <a16:creationId xmlns:a16="http://schemas.microsoft.com/office/drawing/2014/main" id="{D2285A42-9660-203E-8F4C-EE5AA59923CB}"/>
              </a:ext>
            </a:extLst>
          </p:cNvPr>
          <p:cNvSpPr>
            <a:spLocks noGrp="1"/>
          </p:cNvSpPr>
          <p:nvPr>
            <p:ph idx="1"/>
          </p:nvPr>
        </p:nvSpPr>
        <p:spPr/>
        <p:txBody>
          <a:bodyPr/>
          <a:lstStyle/>
          <a:p>
            <a:r>
              <a:rPr lang="en-SG" dirty="0"/>
              <a:t>Number of trains limited to 5.</a:t>
            </a:r>
          </a:p>
          <a:p>
            <a:r>
              <a:rPr lang="en-SG" dirty="0"/>
              <a:t>Booking is open for next seven days from the current date.</a:t>
            </a:r>
          </a:p>
          <a:p>
            <a:r>
              <a:rPr lang="en-SG" dirty="0"/>
              <a:t>Two ticket categories: AC and General</a:t>
            </a:r>
          </a:p>
          <a:p>
            <a:r>
              <a:rPr lang="en-SG" dirty="0"/>
              <a:t>Maximum number of tickets that can be booked in each category (AC and General) is 10.</a:t>
            </a:r>
          </a:p>
          <a:p>
            <a:r>
              <a:rPr lang="en-SG" dirty="0"/>
              <a:t>Maximum number of tickets that can be placed on the waiting list is 2.</a:t>
            </a:r>
          </a:p>
          <a:p>
            <a:r>
              <a:rPr lang="en-SG" dirty="0"/>
              <a:t>It is the travel season off peak, train capacity isn’t filled. </a:t>
            </a:r>
          </a:p>
          <a:p>
            <a:pPr marL="0" indent="0">
              <a:buNone/>
            </a:pPr>
            <a:endParaRPr lang="en-SG" dirty="0"/>
          </a:p>
        </p:txBody>
      </p:sp>
    </p:spTree>
    <p:extLst>
      <p:ext uri="{BB962C8B-B14F-4D97-AF65-F5344CB8AC3E}">
        <p14:creationId xmlns:p14="http://schemas.microsoft.com/office/powerpoint/2010/main" val="18161625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B4E62-B973-6227-2386-45CD4439FBF4}"/>
              </a:ext>
            </a:extLst>
          </p:cNvPr>
          <p:cNvSpPr>
            <a:spLocks noGrp="1"/>
          </p:cNvSpPr>
          <p:nvPr>
            <p:ph type="title"/>
          </p:nvPr>
        </p:nvSpPr>
        <p:spPr>
          <a:xfrm>
            <a:off x="838200" y="0"/>
            <a:ext cx="10515600" cy="867728"/>
          </a:xfrm>
        </p:spPr>
        <p:txBody>
          <a:bodyPr>
            <a:normAutofit/>
          </a:bodyPr>
          <a:lstStyle/>
          <a:p>
            <a:pPr algn="ctr"/>
            <a:r>
              <a:rPr lang="en-SG" u="sng" dirty="0"/>
              <a:t>Initial ERD</a:t>
            </a:r>
          </a:p>
        </p:txBody>
      </p:sp>
      <p:pic>
        <p:nvPicPr>
          <p:cNvPr id="3" name="Picture 2">
            <a:extLst>
              <a:ext uri="{FF2B5EF4-FFF2-40B4-BE49-F238E27FC236}">
                <a16:creationId xmlns:a16="http://schemas.microsoft.com/office/drawing/2014/main" id="{C00AE360-9D26-C8F7-071D-3842DE94BB0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00415" y="867728"/>
            <a:ext cx="7391169" cy="5741135"/>
          </a:xfrm>
          <a:prstGeom prst="rect">
            <a:avLst/>
          </a:prstGeom>
          <a:noFill/>
          <a:ln>
            <a:noFill/>
          </a:ln>
          <a:effectLst>
            <a:glow rad="139700">
              <a:schemeClr val="bg2">
                <a:lumMod val="50000"/>
                <a:alpha val="40000"/>
              </a:schemeClr>
            </a:glow>
          </a:effectLst>
        </p:spPr>
      </p:pic>
    </p:spTree>
    <p:extLst>
      <p:ext uri="{BB962C8B-B14F-4D97-AF65-F5344CB8AC3E}">
        <p14:creationId xmlns:p14="http://schemas.microsoft.com/office/powerpoint/2010/main" val="30218354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F0000"/>
            </a:gs>
            <a:gs pos="33000">
              <a:schemeClr val="accent2">
                <a:lumMod val="60000"/>
                <a:lumOff val="40000"/>
              </a:schemeClr>
            </a:gs>
            <a:gs pos="57000">
              <a:schemeClr val="accent2">
                <a:lumMod val="40000"/>
                <a:lumOff val="60000"/>
              </a:schemeClr>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0476C-4D20-F55A-F7A9-D19EEF1BF753}"/>
              </a:ext>
            </a:extLst>
          </p:cNvPr>
          <p:cNvSpPr>
            <a:spLocks noGrp="1"/>
          </p:cNvSpPr>
          <p:nvPr>
            <p:ph type="title"/>
          </p:nvPr>
        </p:nvSpPr>
        <p:spPr>
          <a:xfrm>
            <a:off x="838199" y="0"/>
            <a:ext cx="10515600" cy="776288"/>
          </a:xfrm>
        </p:spPr>
        <p:txBody>
          <a:bodyPr/>
          <a:lstStyle/>
          <a:p>
            <a:pPr algn="ctr"/>
            <a:r>
              <a:rPr lang="en-SG" u="sng" dirty="0"/>
              <a:t>MySQL EER Diagram</a:t>
            </a:r>
          </a:p>
        </p:txBody>
      </p:sp>
      <p:pic>
        <p:nvPicPr>
          <p:cNvPr id="4" name="Picture 3">
            <a:extLst>
              <a:ext uri="{FF2B5EF4-FFF2-40B4-BE49-F238E27FC236}">
                <a16:creationId xmlns:a16="http://schemas.microsoft.com/office/drawing/2014/main" id="{7FB0A33C-0E9A-191A-81AA-3118B59A0AB2}"/>
              </a:ext>
            </a:extLst>
          </p:cNvPr>
          <p:cNvPicPr>
            <a:picLocks noChangeAspect="1"/>
          </p:cNvPicPr>
          <p:nvPr/>
        </p:nvPicPr>
        <p:blipFill>
          <a:blip r:embed="rId2"/>
          <a:stretch>
            <a:fillRect/>
          </a:stretch>
        </p:blipFill>
        <p:spPr>
          <a:xfrm>
            <a:off x="1613514" y="776288"/>
            <a:ext cx="8964971" cy="5716587"/>
          </a:xfrm>
          <a:prstGeom prst="rect">
            <a:avLst/>
          </a:prstGeom>
        </p:spPr>
      </p:pic>
    </p:spTree>
    <p:extLst>
      <p:ext uri="{BB962C8B-B14F-4D97-AF65-F5344CB8AC3E}">
        <p14:creationId xmlns:p14="http://schemas.microsoft.com/office/powerpoint/2010/main" val="10868860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CCC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597AC-5180-BFB2-9BF5-92F0120B0AA5}"/>
              </a:ext>
            </a:extLst>
          </p:cNvPr>
          <p:cNvSpPr>
            <a:spLocks noGrp="1"/>
          </p:cNvSpPr>
          <p:nvPr>
            <p:ph type="title"/>
          </p:nvPr>
        </p:nvSpPr>
        <p:spPr/>
        <p:txBody>
          <a:bodyPr/>
          <a:lstStyle/>
          <a:p>
            <a:pPr algn="ctr"/>
            <a:r>
              <a:rPr lang="en-SG" b="1" dirty="0">
                <a:effectLst>
                  <a:outerShdw blurRad="38100" dist="38100" dir="2700000" algn="tl">
                    <a:srgbClr val="000000">
                      <a:alpha val="43137"/>
                    </a:srgbClr>
                  </a:outerShdw>
                </a:effectLst>
              </a:rPr>
              <a:t>TRAIN RECORDS TABLE</a:t>
            </a:r>
          </a:p>
        </p:txBody>
      </p:sp>
      <p:pic>
        <p:nvPicPr>
          <p:cNvPr id="4" name="Picture 3">
            <a:extLst>
              <a:ext uri="{FF2B5EF4-FFF2-40B4-BE49-F238E27FC236}">
                <a16:creationId xmlns:a16="http://schemas.microsoft.com/office/drawing/2014/main" id="{BC72C754-EFA1-0B7C-F1E6-E135DC6FD49A}"/>
              </a:ext>
            </a:extLst>
          </p:cNvPr>
          <p:cNvPicPr>
            <a:picLocks noChangeAspect="1"/>
          </p:cNvPicPr>
          <p:nvPr/>
        </p:nvPicPr>
        <p:blipFill>
          <a:blip r:embed="rId2"/>
          <a:stretch>
            <a:fillRect/>
          </a:stretch>
        </p:blipFill>
        <p:spPr>
          <a:xfrm>
            <a:off x="1787414" y="1690688"/>
            <a:ext cx="8617171" cy="4991823"/>
          </a:xfrm>
          <a:prstGeom prst="rect">
            <a:avLst/>
          </a:prstGeom>
        </p:spPr>
      </p:pic>
    </p:spTree>
    <p:extLst>
      <p:ext uri="{BB962C8B-B14F-4D97-AF65-F5344CB8AC3E}">
        <p14:creationId xmlns:p14="http://schemas.microsoft.com/office/powerpoint/2010/main" val="10932242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CCC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BAA31-754F-C6E0-AA4E-78F45184FBF5}"/>
              </a:ext>
            </a:extLst>
          </p:cNvPr>
          <p:cNvSpPr>
            <a:spLocks noGrp="1"/>
          </p:cNvSpPr>
          <p:nvPr>
            <p:ph type="title"/>
          </p:nvPr>
        </p:nvSpPr>
        <p:spPr/>
        <p:txBody>
          <a:bodyPr/>
          <a:lstStyle/>
          <a:p>
            <a:pPr algn="ctr"/>
            <a:r>
              <a:rPr lang="en-SG" b="1" dirty="0">
                <a:effectLst>
                  <a:outerShdw blurRad="38100" dist="38100" dir="2700000" algn="tl">
                    <a:srgbClr val="000000">
                      <a:alpha val="43137"/>
                    </a:srgbClr>
                  </a:outerShdw>
                </a:effectLst>
              </a:rPr>
              <a:t>PASSENGERS TABLE</a:t>
            </a:r>
          </a:p>
        </p:txBody>
      </p:sp>
      <p:pic>
        <p:nvPicPr>
          <p:cNvPr id="4" name="Picture 3">
            <a:extLst>
              <a:ext uri="{FF2B5EF4-FFF2-40B4-BE49-F238E27FC236}">
                <a16:creationId xmlns:a16="http://schemas.microsoft.com/office/drawing/2014/main" id="{2CF44C6C-5187-56D2-CFCD-774312E086BD}"/>
              </a:ext>
            </a:extLst>
          </p:cNvPr>
          <p:cNvPicPr>
            <a:picLocks noChangeAspect="1"/>
          </p:cNvPicPr>
          <p:nvPr/>
        </p:nvPicPr>
        <p:blipFill>
          <a:blip r:embed="rId2"/>
          <a:stretch>
            <a:fillRect/>
          </a:stretch>
        </p:blipFill>
        <p:spPr>
          <a:xfrm>
            <a:off x="1906609" y="1597570"/>
            <a:ext cx="8378781" cy="4996270"/>
          </a:xfrm>
          <a:prstGeom prst="rect">
            <a:avLst/>
          </a:prstGeom>
        </p:spPr>
      </p:pic>
    </p:spTree>
    <p:extLst>
      <p:ext uri="{BB962C8B-B14F-4D97-AF65-F5344CB8AC3E}">
        <p14:creationId xmlns:p14="http://schemas.microsoft.com/office/powerpoint/2010/main" val="2069629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CCC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4D6D3-71AE-84CC-5D12-9A00AB18785A}"/>
              </a:ext>
            </a:extLst>
          </p:cNvPr>
          <p:cNvSpPr>
            <a:spLocks noGrp="1"/>
          </p:cNvSpPr>
          <p:nvPr>
            <p:ph type="title"/>
          </p:nvPr>
        </p:nvSpPr>
        <p:spPr/>
        <p:txBody>
          <a:bodyPr/>
          <a:lstStyle/>
          <a:p>
            <a:pPr algn="ctr"/>
            <a:r>
              <a:rPr lang="en-SG" b="1" dirty="0">
                <a:effectLst>
                  <a:outerShdw blurRad="38100" dist="38100" dir="2700000" algn="tl">
                    <a:srgbClr val="000000">
                      <a:alpha val="43137"/>
                    </a:srgbClr>
                  </a:outerShdw>
                </a:effectLst>
              </a:rPr>
              <a:t>TICKETS TABLE</a:t>
            </a:r>
          </a:p>
        </p:txBody>
      </p:sp>
      <p:pic>
        <p:nvPicPr>
          <p:cNvPr id="4" name="Picture 3">
            <a:extLst>
              <a:ext uri="{FF2B5EF4-FFF2-40B4-BE49-F238E27FC236}">
                <a16:creationId xmlns:a16="http://schemas.microsoft.com/office/drawing/2014/main" id="{53A9506F-7BD8-5FF2-592B-378E753434EA}"/>
              </a:ext>
            </a:extLst>
          </p:cNvPr>
          <p:cNvPicPr>
            <a:picLocks noChangeAspect="1"/>
          </p:cNvPicPr>
          <p:nvPr/>
        </p:nvPicPr>
        <p:blipFill>
          <a:blip r:embed="rId2"/>
          <a:stretch>
            <a:fillRect/>
          </a:stretch>
        </p:blipFill>
        <p:spPr>
          <a:xfrm>
            <a:off x="1688712" y="1415175"/>
            <a:ext cx="8814575" cy="5442825"/>
          </a:xfrm>
          <a:prstGeom prst="rect">
            <a:avLst/>
          </a:prstGeom>
        </p:spPr>
      </p:pic>
    </p:spTree>
    <p:extLst>
      <p:ext uri="{BB962C8B-B14F-4D97-AF65-F5344CB8AC3E}">
        <p14:creationId xmlns:p14="http://schemas.microsoft.com/office/powerpoint/2010/main" val="2909823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F99FF"/>
            </a:gs>
            <a:gs pos="33000">
              <a:schemeClr val="accent6">
                <a:lumMod val="40000"/>
                <a:lumOff val="60000"/>
              </a:schemeClr>
            </a:gs>
            <a:gs pos="68000">
              <a:schemeClr val="bg1">
                <a:lumMod val="65000"/>
              </a:schemeClr>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30AE4-AE1E-16CC-FE8B-8BC66AE00308}"/>
              </a:ext>
            </a:extLst>
          </p:cNvPr>
          <p:cNvSpPr>
            <a:spLocks noGrp="1"/>
          </p:cNvSpPr>
          <p:nvPr>
            <p:ph type="title"/>
          </p:nvPr>
        </p:nvSpPr>
        <p:spPr>
          <a:xfrm>
            <a:off x="834189" y="336249"/>
            <a:ext cx="10515600" cy="1325563"/>
          </a:xfrm>
        </p:spPr>
        <p:txBody>
          <a:bodyPr>
            <a:normAutofit/>
          </a:bodyPr>
          <a:lstStyle/>
          <a:p>
            <a:pPr algn="ctr"/>
            <a:r>
              <a:rPr lang="en-SG" sz="6600" b="1" u="sng" dirty="0">
                <a:solidFill>
                  <a:schemeClr val="accent2">
                    <a:lumMod val="75000"/>
                  </a:schemeClr>
                </a:solidFill>
                <a:effectLst>
                  <a:outerShdw blurRad="38100" dist="38100" dir="2700000" algn="tl">
                    <a:srgbClr val="000000">
                      <a:alpha val="43137"/>
                    </a:srgbClr>
                  </a:outerShdw>
                </a:effectLst>
              </a:rPr>
              <a:t>The Scenario</a:t>
            </a:r>
          </a:p>
        </p:txBody>
      </p:sp>
      <p:sp>
        <p:nvSpPr>
          <p:cNvPr id="3" name="Content Placeholder 2">
            <a:extLst>
              <a:ext uri="{FF2B5EF4-FFF2-40B4-BE49-F238E27FC236}">
                <a16:creationId xmlns:a16="http://schemas.microsoft.com/office/drawing/2014/main" id="{D5079BF9-20A4-00B8-9B34-91D49F15F871}"/>
              </a:ext>
            </a:extLst>
          </p:cNvPr>
          <p:cNvSpPr>
            <a:spLocks noGrp="1"/>
          </p:cNvSpPr>
          <p:nvPr>
            <p:ph idx="1"/>
          </p:nvPr>
        </p:nvSpPr>
        <p:spPr/>
        <p:txBody>
          <a:bodyPr>
            <a:noAutofit/>
          </a:bodyPr>
          <a:lstStyle/>
          <a:p>
            <a:pPr marL="0" indent="0">
              <a:buNone/>
            </a:pPr>
            <a:r>
              <a:rPr lang="en-US" sz="3200" dirty="0"/>
              <a:t>The Railway Reservation System is designed to facilitate passengers inquiring about available trains based on their source and destination, booking and canceling tickets, and checking the status of booked tickets. The objective of this case study is to develop a database that maintains records of different trains, their statuses, and passenger information. Train records include train number, name, source, destination, and availability on specific days. Train status records include dates for ticket bookings, the total number of available seats, and the number of seats already booked.</a:t>
            </a:r>
            <a:endParaRPr lang="en-SG" sz="3200" dirty="0">
              <a:solidFill>
                <a:schemeClr val="accent3">
                  <a:lumMod val="50000"/>
                </a:schemeClr>
              </a:solidFill>
            </a:endParaRPr>
          </a:p>
        </p:txBody>
      </p:sp>
    </p:spTree>
    <p:extLst>
      <p:ext uri="{BB962C8B-B14F-4D97-AF65-F5344CB8AC3E}">
        <p14:creationId xmlns:p14="http://schemas.microsoft.com/office/powerpoint/2010/main" val="727523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CCC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A7AEA-57C3-5371-C024-D0CC4589BA85}"/>
              </a:ext>
            </a:extLst>
          </p:cNvPr>
          <p:cNvSpPr>
            <a:spLocks noGrp="1"/>
          </p:cNvSpPr>
          <p:nvPr>
            <p:ph type="title"/>
          </p:nvPr>
        </p:nvSpPr>
        <p:spPr/>
        <p:txBody>
          <a:bodyPr/>
          <a:lstStyle/>
          <a:p>
            <a:pPr algn="ctr"/>
            <a:r>
              <a:rPr lang="en-SG" b="1" dirty="0">
                <a:effectLst>
                  <a:outerShdw blurRad="38100" dist="38100" dir="2700000" algn="tl">
                    <a:srgbClr val="000000">
                      <a:alpha val="43137"/>
                    </a:srgbClr>
                  </a:outerShdw>
                </a:effectLst>
              </a:rPr>
              <a:t>BOOKING SYSTEM TABLE</a:t>
            </a:r>
          </a:p>
        </p:txBody>
      </p:sp>
      <p:pic>
        <p:nvPicPr>
          <p:cNvPr id="4" name="Picture 3">
            <a:extLst>
              <a:ext uri="{FF2B5EF4-FFF2-40B4-BE49-F238E27FC236}">
                <a16:creationId xmlns:a16="http://schemas.microsoft.com/office/drawing/2014/main" id="{488BF135-E390-D8E4-501B-829C29A75140}"/>
              </a:ext>
            </a:extLst>
          </p:cNvPr>
          <p:cNvPicPr>
            <a:picLocks noChangeAspect="1"/>
          </p:cNvPicPr>
          <p:nvPr/>
        </p:nvPicPr>
        <p:blipFill>
          <a:blip r:embed="rId2"/>
          <a:stretch>
            <a:fillRect/>
          </a:stretch>
        </p:blipFill>
        <p:spPr>
          <a:xfrm>
            <a:off x="1808271" y="1361441"/>
            <a:ext cx="8575457" cy="5262880"/>
          </a:xfrm>
          <a:prstGeom prst="rect">
            <a:avLst/>
          </a:prstGeom>
          <a:solidFill>
            <a:srgbClr val="FFCCCC"/>
          </a:solidFill>
        </p:spPr>
      </p:pic>
    </p:spTree>
    <p:extLst>
      <p:ext uri="{BB962C8B-B14F-4D97-AF65-F5344CB8AC3E}">
        <p14:creationId xmlns:p14="http://schemas.microsoft.com/office/powerpoint/2010/main" val="1634564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168BD-E75E-C120-E7DD-67916D6F460C}"/>
              </a:ext>
            </a:extLst>
          </p:cNvPr>
          <p:cNvSpPr>
            <a:spLocks noGrp="1"/>
          </p:cNvSpPr>
          <p:nvPr>
            <p:ph type="title"/>
          </p:nvPr>
        </p:nvSpPr>
        <p:spPr/>
        <p:txBody>
          <a:bodyPr/>
          <a:lstStyle/>
          <a:p>
            <a:pPr algn="ctr"/>
            <a:r>
              <a:rPr lang="en-SG" b="1" dirty="0">
                <a:effectLst>
                  <a:outerShdw blurRad="38100" dist="38100" dir="2700000" algn="tl">
                    <a:srgbClr val="000000">
                      <a:alpha val="43137"/>
                    </a:srgbClr>
                  </a:outerShdw>
                </a:effectLst>
              </a:rPr>
              <a:t>Questions</a:t>
            </a:r>
          </a:p>
        </p:txBody>
      </p:sp>
      <p:sp>
        <p:nvSpPr>
          <p:cNvPr id="3" name="Content Placeholder 2">
            <a:extLst>
              <a:ext uri="{FF2B5EF4-FFF2-40B4-BE49-F238E27FC236}">
                <a16:creationId xmlns:a16="http://schemas.microsoft.com/office/drawing/2014/main" id="{94E6343B-EBB9-FE86-DF63-028B69D9032A}"/>
              </a:ext>
            </a:extLst>
          </p:cNvPr>
          <p:cNvSpPr>
            <a:spLocks noGrp="1"/>
          </p:cNvSpPr>
          <p:nvPr>
            <p:ph idx="1"/>
          </p:nvPr>
        </p:nvSpPr>
        <p:spPr/>
        <p:txBody>
          <a:bodyPr/>
          <a:lstStyle/>
          <a:p>
            <a:pPr marL="514350" indent="-514350">
              <a:spcBef>
                <a:spcPts val="1200"/>
              </a:spcBef>
              <a:buFont typeface="+mj-lt"/>
              <a:buAutoNum type="arabicPeriod"/>
            </a:pPr>
            <a:r>
              <a:rPr lang="en-SG" dirty="0">
                <a:effectLst/>
                <a:latin typeface="Calibri" panose="020F0502020204030204" pitchFamily="34" charset="0"/>
                <a:ea typeface="DengXian" panose="02010600030101010101" pitchFamily="2" charset="-122"/>
                <a:cs typeface="Times New Roman" panose="02020603050405020304" pitchFamily="18" charset="0"/>
              </a:rPr>
              <a:t>Get all rows from 'passenger' table</a:t>
            </a:r>
          </a:p>
          <a:p>
            <a:pPr marL="514350" indent="-514350">
              <a:spcBef>
                <a:spcPts val="1200"/>
              </a:spcBef>
              <a:buFont typeface="+mj-lt"/>
              <a:buAutoNum type="arabicPeriod"/>
            </a:pPr>
            <a:r>
              <a:rPr lang="en-SG" dirty="0">
                <a:effectLst/>
                <a:latin typeface="Calibri" panose="020F0502020204030204" pitchFamily="34" charset="0"/>
                <a:ea typeface="DengXian" panose="02010600030101010101" pitchFamily="2" charset="-122"/>
                <a:cs typeface="Times New Roman" panose="02020603050405020304" pitchFamily="18" charset="0"/>
              </a:rPr>
              <a:t>Get booking id and booking status from the table</a:t>
            </a:r>
          </a:p>
          <a:p>
            <a:pPr marL="514350" indent="-514350">
              <a:spcBef>
                <a:spcPts val="1200"/>
              </a:spcBef>
              <a:buFont typeface="+mj-lt"/>
              <a:buAutoNum type="arabicPeriod"/>
            </a:pPr>
            <a:r>
              <a:rPr lang="en-SG" dirty="0">
                <a:effectLst/>
                <a:latin typeface="Calibri" panose="020F0502020204030204" pitchFamily="34" charset="0"/>
                <a:ea typeface="DengXian" panose="02010600030101010101" pitchFamily="2" charset="-122"/>
                <a:cs typeface="Times New Roman" panose="02020603050405020304" pitchFamily="18" charset="0"/>
              </a:rPr>
              <a:t>Find ticket category</a:t>
            </a:r>
            <a:endParaRPr lang="en-SG" dirty="0">
              <a:latin typeface="Calibri" panose="020F0502020204030204" pitchFamily="34" charset="0"/>
              <a:ea typeface="DengXian" panose="02010600030101010101" pitchFamily="2" charset="-122"/>
              <a:cs typeface="Times New Roman" panose="02020603050405020304" pitchFamily="18" charset="0"/>
            </a:endParaRPr>
          </a:p>
          <a:p>
            <a:pPr marL="514350" indent="-514350">
              <a:spcBef>
                <a:spcPts val="1200"/>
              </a:spcBef>
              <a:buFont typeface="+mj-lt"/>
              <a:buAutoNum type="arabicPeriod"/>
            </a:pPr>
            <a:r>
              <a:rPr lang="en-SG" dirty="0">
                <a:effectLst/>
                <a:latin typeface="Calibri" panose="020F0502020204030204" pitchFamily="34" charset="0"/>
                <a:ea typeface="DengXian" panose="02010600030101010101" pitchFamily="2" charset="-122"/>
                <a:cs typeface="Times New Roman" panose="02020603050405020304" pitchFamily="18" charset="0"/>
              </a:rPr>
              <a:t>The details of the passenger named ‘Christy’ are required.</a:t>
            </a:r>
            <a:endParaRPr lang="en-SG" dirty="0">
              <a:latin typeface="Calibri" panose="020F0502020204030204" pitchFamily="34" charset="0"/>
              <a:ea typeface="DengXian" panose="02010600030101010101" pitchFamily="2" charset="-122"/>
              <a:cs typeface="Times New Roman" panose="02020603050405020304" pitchFamily="18" charset="0"/>
            </a:endParaRPr>
          </a:p>
          <a:p>
            <a:pPr marL="514350" indent="-514350">
              <a:spcBef>
                <a:spcPts val="1200"/>
              </a:spcBef>
              <a:buFont typeface="+mj-lt"/>
              <a:buAutoNum type="arabicPeriod"/>
            </a:pPr>
            <a:r>
              <a:rPr lang="en-SG" dirty="0">
                <a:effectLst/>
                <a:latin typeface="Calibri" panose="020F0502020204030204" pitchFamily="34" charset="0"/>
                <a:ea typeface="DengXian" panose="02010600030101010101" pitchFamily="2" charset="-122"/>
                <a:cs typeface="Times New Roman" panose="02020603050405020304" pitchFamily="18" charset="0"/>
              </a:rPr>
              <a:t>Find all bookings made from 15 Oct 2023 to 21 Oct 2023, both dates inclusive</a:t>
            </a:r>
          </a:p>
          <a:p>
            <a:pPr marL="514350" indent="-514350">
              <a:spcBef>
                <a:spcPts val="1200"/>
              </a:spcBef>
              <a:buFont typeface="+mj-lt"/>
              <a:buAutoNum type="arabicPeriod"/>
            </a:pPr>
            <a:r>
              <a:rPr lang="en-SG" dirty="0">
                <a:effectLst/>
                <a:latin typeface="Calibri" panose="020F0502020204030204" pitchFamily="34" charset="0"/>
                <a:ea typeface="DengXian" panose="02010600030101010101" pitchFamily="2" charset="-122"/>
                <a:cs typeface="Times New Roman" panose="02020603050405020304" pitchFamily="18" charset="0"/>
              </a:rPr>
              <a:t>What is customer Ben’s ticket ID?</a:t>
            </a:r>
          </a:p>
          <a:p>
            <a:pPr marL="0" indent="0">
              <a:lnSpc>
                <a:spcPct val="107000"/>
              </a:lnSpc>
              <a:spcBef>
                <a:spcPts val="0"/>
              </a:spcBef>
              <a:spcAft>
                <a:spcPts val="800"/>
              </a:spcAft>
              <a:buNone/>
            </a:pPr>
            <a:endParaRPr lang="en-SG" sz="1800" kern="100" dirty="0">
              <a:effectLst/>
              <a:latin typeface="Calibri" panose="020F0502020204030204" pitchFamily="34" charset="0"/>
              <a:ea typeface="DengXian" panose="02010600030101010101" pitchFamily="2" charset="-122"/>
              <a:cs typeface="Times New Roman" panose="02020603050405020304" pitchFamily="18" charset="0"/>
            </a:endParaRPr>
          </a:p>
          <a:p>
            <a:pPr marL="0" indent="0">
              <a:buNone/>
            </a:pPr>
            <a:endParaRPr lang="en-SG" dirty="0"/>
          </a:p>
        </p:txBody>
      </p:sp>
    </p:spTree>
    <p:extLst>
      <p:ext uri="{BB962C8B-B14F-4D97-AF65-F5344CB8AC3E}">
        <p14:creationId xmlns:p14="http://schemas.microsoft.com/office/powerpoint/2010/main" val="523255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23544-337B-17F1-646D-9820FFD97231}"/>
              </a:ext>
            </a:extLst>
          </p:cNvPr>
          <p:cNvSpPr>
            <a:spLocks noGrp="1"/>
          </p:cNvSpPr>
          <p:nvPr>
            <p:ph type="title"/>
          </p:nvPr>
        </p:nvSpPr>
        <p:spPr/>
        <p:txBody>
          <a:bodyPr/>
          <a:lstStyle/>
          <a:p>
            <a:pPr algn="ctr"/>
            <a:r>
              <a:rPr lang="en-SG" b="1" dirty="0">
                <a:effectLst>
                  <a:outerShdw blurRad="38100" dist="38100" dir="2700000" algn="tl">
                    <a:srgbClr val="000000">
                      <a:alpha val="43137"/>
                    </a:srgbClr>
                  </a:outerShdw>
                </a:effectLst>
              </a:rPr>
              <a:t>Answers</a:t>
            </a:r>
          </a:p>
        </p:txBody>
      </p:sp>
      <p:sp>
        <p:nvSpPr>
          <p:cNvPr id="3" name="Content Placeholder 2">
            <a:extLst>
              <a:ext uri="{FF2B5EF4-FFF2-40B4-BE49-F238E27FC236}">
                <a16:creationId xmlns:a16="http://schemas.microsoft.com/office/drawing/2014/main" id="{EF6D1C57-B3B7-0D7B-1748-96A85D85AEF0}"/>
              </a:ext>
            </a:extLst>
          </p:cNvPr>
          <p:cNvSpPr>
            <a:spLocks noGrp="1"/>
          </p:cNvSpPr>
          <p:nvPr>
            <p:ph idx="1"/>
          </p:nvPr>
        </p:nvSpPr>
        <p:spPr/>
        <p:txBody>
          <a:bodyPr/>
          <a:lstStyle/>
          <a:p>
            <a:pPr marL="342900" indent="-342900">
              <a:lnSpc>
                <a:spcPct val="107000"/>
              </a:lnSpc>
              <a:spcAft>
                <a:spcPts val="800"/>
              </a:spcAft>
              <a:buAutoNum type="arabicPeriod"/>
            </a:pP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select</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 </a:t>
            </a: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from</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passengers;</a:t>
            </a:r>
          </a:p>
          <a:p>
            <a:pPr marL="342900" indent="-342900">
              <a:lnSpc>
                <a:spcPct val="107000"/>
              </a:lnSpc>
              <a:spcAft>
                <a:spcPts val="800"/>
              </a:spcAft>
              <a:buFont typeface="Arial" panose="020B0604020202020204" pitchFamily="34" charset="0"/>
              <a:buAutoNum type="arabicPeriod"/>
            </a:pP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select</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book_id</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booking_status</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from</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booking_system</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a:t>
            </a:r>
          </a:p>
          <a:p>
            <a:pPr marL="342900" indent="-342900">
              <a:lnSpc>
                <a:spcPct val="107000"/>
              </a:lnSpc>
              <a:spcAft>
                <a:spcPts val="800"/>
              </a:spcAft>
              <a:buFont typeface="Arial" panose="020B0604020202020204" pitchFamily="34" charset="0"/>
              <a:buAutoNum type="arabicPeriod"/>
            </a:pP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select</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distinct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ticket_category</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from</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tickets;</a:t>
            </a:r>
          </a:p>
          <a:p>
            <a:pPr marL="342900" indent="-342900">
              <a:lnSpc>
                <a:spcPct val="107000"/>
              </a:lnSpc>
              <a:spcAft>
                <a:spcPts val="800"/>
              </a:spcAft>
              <a:buFont typeface="Arial" panose="020B0604020202020204" pitchFamily="34" charset="0"/>
              <a:buAutoNum type="arabicPeriod"/>
            </a:pP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select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passenger_name</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passenger_id</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passenger_email</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from</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passengers </a:t>
            </a: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where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passenger_name</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 'Christy';</a:t>
            </a:r>
          </a:p>
          <a:p>
            <a:pPr marL="342900" indent="-342900">
              <a:lnSpc>
                <a:spcPct val="107000"/>
              </a:lnSpc>
              <a:spcAft>
                <a:spcPts val="800"/>
              </a:spcAft>
              <a:buFont typeface="Arial" panose="020B0604020202020204" pitchFamily="34" charset="0"/>
              <a:buAutoNum type="arabicPeriod"/>
            </a:pP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select</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book_id</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booking_date</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booking_status</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from</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booking_system</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b="1" kern="100" dirty="0">
                <a:effectLst/>
                <a:latin typeface="Calibri" panose="020F0502020204030204" pitchFamily="34" charset="0"/>
                <a:ea typeface="DengXian" panose="02010600030101010101" pitchFamily="2" charset="-122"/>
                <a:cs typeface="Times New Roman" panose="02020603050405020304" pitchFamily="18" charset="0"/>
              </a:rPr>
              <a:t>where</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a:t>
            </a:r>
            <a:r>
              <a:rPr lang="en-SG" sz="1800" kern="100" dirty="0" err="1">
                <a:effectLst/>
                <a:latin typeface="Calibri" panose="020F0502020204030204" pitchFamily="34" charset="0"/>
                <a:ea typeface="DengXian" panose="02010600030101010101" pitchFamily="2" charset="-122"/>
                <a:cs typeface="Times New Roman" panose="02020603050405020304" pitchFamily="18" charset="0"/>
              </a:rPr>
              <a:t>booking_date</a:t>
            </a:r>
            <a:r>
              <a:rPr lang="en-SG" sz="1800" kern="100" dirty="0">
                <a:effectLst/>
                <a:latin typeface="Calibri" panose="020F0502020204030204" pitchFamily="34" charset="0"/>
                <a:ea typeface="DengXian" panose="02010600030101010101" pitchFamily="2" charset="-122"/>
                <a:cs typeface="Times New Roman" panose="02020603050405020304" pitchFamily="18" charset="0"/>
              </a:rPr>
              <a:t> between '15/10/2023' and '21/10/2023';</a:t>
            </a:r>
          </a:p>
          <a:p>
            <a:pPr marL="342900" indent="-342900">
              <a:lnSpc>
                <a:spcPct val="107000"/>
              </a:lnSpc>
              <a:spcAft>
                <a:spcPts val="800"/>
              </a:spcAft>
              <a:buFont typeface="Arial" panose="020B0604020202020204" pitchFamily="34" charset="0"/>
              <a:buAutoNum type="arabicPeriod"/>
            </a:pPr>
            <a:endParaRPr lang="en-SG" sz="1800" kern="100" dirty="0">
              <a:effectLst/>
              <a:latin typeface="Calibri" panose="020F0502020204030204" pitchFamily="34" charset="0"/>
              <a:ea typeface="DengXian" panose="02010600030101010101" pitchFamily="2" charset="-122"/>
              <a:cs typeface="Times New Roman" panose="02020603050405020304" pitchFamily="18" charset="0"/>
            </a:endParaRPr>
          </a:p>
          <a:p>
            <a:pPr marL="342900" indent="-342900">
              <a:lnSpc>
                <a:spcPct val="107000"/>
              </a:lnSpc>
              <a:spcAft>
                <a:spcPts val="800"/>
              </a:spcAft>
              <a:buAutoNum type="arabicPeriod"/>
            </a:pPr>
            <a:endParaRPr lang="en-SG" sz="1800" kern="100" dirty="0">
              <a:effectLst/>
              <a:latin typeface="Calibri" panose="020F0502020204030204" pitchFamily="34" charset="0"/>
              <a:ea typeface="DengXian" panose="02010600030101010101" pitchFamily="2" charset="-122"/>
              <a:cs typeface="Times New Roman" panose="02020603050405020304" pitchFamily="18" charset="0"/>
            </a:endParaRPr>
          </a:p>
          <a:p>
            <a:pPr marL="514350" indent="-514350">
              <a:buFont typeface="+mj-lt"/>
              <a:buAutoNum type="arabicPeriod"/>
            </a:pPr>
            <a:endParaRPr lang="en-SG" dirty="0"/>
          </a:p>
        </p:txBody>
      </p:sp>
    </p:spTree>
    <p:extLst>
      <p:ext uri="{BB962C8B-B14F-4D97-AF65-F5344CB8AC3E}">
        <p14:creationId xmlns:p14="http://schemas.microsoft.com/office/powerpoint/2010/main" val="23303045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useBgFill="1">
        <p:nvSpPr>
          <p:cNvPr id="4" name="TextBox 3">
            <a:extLst>
              <a:ext uri="{FF2B5EF4-FFF2-40B4-BE49-F238E27FC236}">
                <a16:creationId xmlns:a16="http://schemas.microsoft.com/office/drawing/2014/main" id="{1A731F57-0090-F201-8C7A-0B73DD4E7A88}"/>
              </a:ext>
            </a:extLst>
          </p:cNvPr>
          <p:cNvSpPr txBox="1"/>
          <p:nvPr/>
        </p:nvSpPr>
        <p:spPr>
          <a:xfrm rot="16200000">
            <a:off x="9528634" y="-182880"/>
            <a:ext cx="1200329" cy="5821680"/>
          </a:xfrm>
          <a:prstGeom prst="rect">
            <a:avLst/>
          </a:prstGeom>
        </p:spPr>
        <p:txBody>
          <a:bodyPr vert="eaVert" wrap="square" rtlCol="0">
            <a:spAutoFit/>
          </a:bodyPr>
          <a:lstStyle/>
          <a:p>
            <a:pPr algn="ctr"/>
            <a:r>
              <a:rPr lang="en-SG" sz="6600" b="1" dirty="0">
                <a:solidFill>
                  <a:srgbClr val="FC96F0"/>
                </a:solidFill>
                <a:effectLst>
                  <a:outerShdw blurRad="38100" dist="38100" dir="2700000" algn="tl">
                    <a:srgbClr val="000000">
                      <a:alpha val="43137"/>
                    </a:srgbClr>
                  </a:outerShdw>
                </a:effectLst>
              </a:rPr>
              <a:t>THE END</a:t>
            </a:r>
          </a:p>
        </p:txBody>
      </p:sp>
    </p:spTree>
    <p:extLst>
      <p:ext uri="{BB962C8B-B14F-4D97-AF65-F5344CB8AC3E}">
        <p14:creationId xmlns:p14="http://schemas.microsoft.com/office/powerpoint/2010/main" val="938202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33000">
              <a:schemeClr val="accent1">
                <a:lumMod val="60000"/>
                <a:lumOff val="40000"/>
              </a:schemeClr>
            </a:gs>
            <a:gs pos="69000">
              <a:schemeClr val="bg1"/>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1E1AF-0104-85C4-0D2C-AEE58873894A}"/>
              </a:ext>
            </a:extLst>
          </p:cNvPr>
          <p:cNvSpPr>
            <a:spLocks noGrp="1"/>
          </p:cNvSpPr>
          <p:nvPr>
            <p:ph type="title"/>
          </p:nvPr>
        </p:nvSpPr>
        <p:spPr/>
        <p:txBody>
          <a:bodyPr>
            <a:normAutofit/>
          </a:bodyPr>
          <a:lstStyle/>
          <a:p>
            <a:pPr algn="ctr"/>
            <a:r>
              <a:rPr lang="en-SG" sz="6600" b="1" u="sng" dirty="0">
                <a:solidFill>
                  <a:srgbClr val="00B050"/>
                </a:solidFill>
                <a:effectLst>
                  <a:outerShdw blurRad="38100" dist="38100" dir="2700000" algn="tl">
                    <a:srgbClr val="000000">
                      <a:alpha val="43137"/>
                    </a:srgbClr>
                  </a:outerShdw>
                </a:effectLst>
              </a:rPr>
              <a:t>STEP 1</a:t>
            </a:r>
          </a:p>
        </p:txBody>
      </p:sp>
      <p:sp>
        <p:nvSpPr>
          <p:cNvPr id="3" name="Content Placeholder 2">
            <a:extLst>
              <a:ext uri="{FF2B5EF4-FFF2-40B4-BE49-F238E27FC236}">
                <a16:creationId xmlns:a16="http://schemas.microsoft.com/office/drawing/2014/main" id="{5E94BA93-9115-5BFA-585B-2EF4692938E0}"/>
              </a:ext>
            </a:extLst>
          </p:cNvPr>
          <p:cNvSpPr>
            <a:spLocks noGrp="1"/>
          </p:cNvSpPr>
          <p:nvPr>
            <p:ph idx="1"/>
          </p:nvPr>
        </p:nvSpPr>
        <p:spPr/>
        <p:txBody>
          <a:bodyPr>
            <a:normAutofit lnSpcReduction="10000"/>
          </a:bodyPr>
          <a:lstStyle/>
          <a:p>
            <a:pPr marL="0" indent="0">
              <a:buNone/>
            </a:pPr>
            <a:r>
              <a:rPr lang="en-US" dirty="0"/>
              <a:t>Passengers can </a:t>
            </a:r>
            <a:r>
              <a:rPr lang="en-US" b="1" dirty="0"/>
              <a:t>book tickets </a:t>
            </a:r>
            <a:r>
              <a:rPr lang="en-US" dirty="0"/>
              <a:t>for available trains by providing the </a:t>
            </a:r>
            <a:r>
              <a:rPr lang="en-US" i="1" u="sng" dirty="0"/>
              <a:t>desired train number </a:t>
            </a:r>
            <a:r>
              <a:rPr lang="en-US" dirty="0"/>
              <a:t>and the </a:t>
            </a:r>
            <a:r>
              <a:rPr lang="en-US" i="1" u="sng" dirty="0"/>
              <a:t>booking date</a:t>
            </a:r>
            <a:r>
              <a:rPr lang="en-US" dirty="0"/>
              <a:t>. The system validates the train number and booking date. If valid, it </a:t>
            </a:r>
            <a:r>
              <a:rPr lang="en-US" i="1" u="sng" dirty="0"/>
              <a:t>checks seat availability</a:t>
            </a:r>
            <a:r>
              <a:rPr lang="en-US" dirty="0"/>
              <a:t>. If seats are available, the system </a:t>
            </a:r>
            <a:r>
              <a:rPr lang="en-US" i="1" u="sng" dirty="0"/>
              <a:t>books the ticket with a confirmed status </a:t>
            </a:r>
            <a:r>
              <a:rPr lang="en-US" dirty="0"/>
              <a:t>and generates </a:t>
            </a:r>
            <a:r>
              <a:rPr lang="en-US" i="1" u="sng" dirty="0"/>
              <a:t>a unique ticket ID</a:t>
            </a:r>
            <a:r>
              <a:rPr lang="en-US" dirty="0"/>
              <a:t>. The ticket ID is stored along with passenger details. Once </a:t>
            </a:r>
            <a:r>
              <a:rPr lang="en-US" i="1" dirty="0"/>
              <a:t>all available tickets are booked</a:t>
            </a:r>
            <a:r>
              <a:rPr lang="en-US" dirty="0"/>
              <a:t>, a certain number of tickets are </a:t>
            </a:r>
            <a:r>
              <a:rPr lang="en-US" i="1" u="sng" dirty="0"/>
              <a:t>booked with waiting status</a:t>
            </a:r>
            <a:r>
              <a:rPr lang="en-US" dirty="0"/>
              <a:t>. If the waiting list is also full, the system displays a message indicating the unavailability of seats. Booked </a:t>
            </a:r>
            <a:r>
              <a:rPr lang="en-US" i="1" u="sng" dirty="0"/>
              <a:t>tickets can be canceled at any time </a:t>
            </a:r>
            <a:r>
              <a:rPr lang="en-US" dirty="0"/>
              <a:t>by providing the unique ticket ID. The system searches for the ticket ID and deletes the corresponding record. As a result, the first ticket on the waiting list also gets confirmed.</a:t>
            </a:r>
            <a:endParaRPr lang="en-SG" dirty="0"/>
          </a:p>
        </p:txBody>
      </p:sp>
    </p:spTree>
    <p:extLst>
      <p:ext uri="{BB962C8B-B14F-4D97-AF65-F5344CB8AC3E}">
        <p14:creationId xmlns:p14="http://schemas.microsoft.com/office/powerpoint/2010/main" val="85516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40000"/>
                <a:lumOff val="60000"/>
              </a:schemeClr>
            </a:gs>
            <a:gs pos="33000">
              <a:schemeClr val="accent1">
                <a:lumMod val="60000"/>
                <a:lumOff val="40000"/>
              </a:schemeClr>
            </a:gs>
            <a:gs pos="69000">
              <a:schemeClr val="accent6">
                <a:lumMod val="40000"/>
                <a:lumOff val="60000"/>
              </a:schemeClr>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F62B0-14B0-FBA6-64E1-4AB5DB756108}"/>
              </a:ext>
            </a:extLst>
          </p:cNvPr>
          <p:cNvSpPr>
            <a:spLocks noGrp="1"/>
          </p:cNvSpPr>
          <p:nvPr>
            <p:ph type="title"/>
          </p:nvPr>
        </p:nvSpPr>
        <p:spPr/>
        <p:txBody>
          <a:bodyPr>
            <a:normAutofit/>
          </a:bodyPr>
          <a:lstStyle/>
          <a:p>
            <a:pPr algn="ctr"/>
            <a:r>
              <a:rPr lang="en-SG" sz="6600" b="1" u="sng" dirty="0">
                <a:solidFill>
                  <a:schemeClr val="accent2">
                    <a:lumMod val="75000"/>
                  </a:schemeClr>
                </a:solidFill>
                <a:effectLst>
                  <a:outerShdw blurRad="38100" dist="38100" dir="2700000" algn="tl">
                    <a:srgbClr val="000000">
                      <a:alpha val="43137"/>
                    </a:srgbClr>
                  </a:outerShdw>
                </a:effectLst>
              </a:rPr>
              <a:t>STEP 2</a:t>
            </a:r>
            <a:endParaRPr lang="en-SG" sz="6600" dirty="0"/>
          </a:p>
        </p:txBody>
      </p:sp>
      <p:sp>
        <p:nvSpPr>
          <p:cNvPr id="3" name="TextBox 2">
            <a:extLst>
              <a:ext uri="{FF2B5EF4-FFF2-40B4-BE49-F238E27FC236}">
                <a16:creationId xmlns:a16="http://schemas.microsoft.com/office/drawing/2014/main" id="{7F7991E7-6166-3CEF-9795-CD85F1B86C02}"/>
              </a:ext>
            </a:extLst>
          </p:cNvPr>
          <p:cNvSpPr txBox="1"/>
          <p:nvPr/>
        </p:nvSpPr>
        <p:spPr>
          <a:xfrm>
            <a:off x="697831" y="1690688"/>
            <a:ext cx="10796337" cy="3416320"/>
          </a:xfrm>
          <a:prstGeom prst="rect">
            <a:avLst/>
          </a:prstGeom>
          <a:noFill/>
        </p:spPr>
        <p:txBody>
          <a:bodyPr wrap="square" rtlCol="0">
            <a:spAutoFit/>
          </a:bodyPr>
          <a:lstStyle/>
          <a:p>
            <a:pPr marL="285750" indent="-285750">
              <a:buFont typeface="Arial" panose="020B0604020202020204" pitchFamily="34" charset="0"/>
              <a:buChar char="•"/>
            </a:pPr>
            <a:r>
              <a:rPr lang="en-SG" sz="3600" b="1" dirty="0"/>
              <a:t>Train Records would need to include:</a:t>
            </a:r>
          </a:p>
          <a:p>
            <a:pPr marL="342900" indent="-342900">
              <a:buFont typeface="+mj-lt"/>
              <a:buAutoNum type="arabicPeriod"/>
            </a:pPr>
            <a:r>
              <a:rPr lang="en-SG" sz="3600" i="1" dirty="0"/>
              <a:t>Train number</a:t>
            </a:r>
          </a:p>
          <a:p>
            <a:pPr marL="342900" indent="-342900">
              <a:buFont typeface="+mj-lt"/>
              <a:buAutoNum type="arabicPeriod"/>
            </a:pPr>
            <a:r>
              <a:rPr lang="en-SG" sz="3600" i="1" dirty="0"/>
              <a:t>Availability</a:t>
            </a:r>
          </a:p>
          <a:p>
            <a:pPr marL="342900" indent="-342900">
              <a:buFont typeface="+mj-lt"/>
              <a:buAutoNum type="arabicPeriod"/>
            </a:pPr>
            <a:r>
              <a:rPr lang="en-SG" sz="3600" i="1" dirty="0"/>
              <a:t>Train status</a:t>
            </a:r>
          </a:p>
          <a:p>
            <a:pPr marL="342900" indent="-342900">
              <a:buFont typeface="+mj-lt"/>
              <a:buAutoNum type="arabicPeriod"/>
            </a:pPr>
            <a:r>
              <a:rPr lang="en-SG" sz="3600" i="1" dirty="0"/>
              <a:t>Destination</a:t>
            </a:r>
          </a:p>
          <a:p>
            <a:pPr marL="342900" indent="-342900">
              <a:buFont typeface="+mj-lt"/>
              <a:buAutoNum type="arabicPeriod"/>
            </a:pPr>
            <a:r>
              <a:rPr lang="en-SG" sz="3600" i="1" dirty="0"/>
              <a:t>Source</a:t>
            </a:r>
          </a:p>
        </p:txBody>
      </p:sp>
    </p:spTree>
    <p:extLst>
      <p:ext uri="{BB962C8B-B14F-4D97-AF65-F5344CB8AC3E}">
        <p14:creationId xmlns:p14="http://schemas.microsoft.com/office/powerpoint/2010/main" val="3031515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40000"/>
                <a:lumOff val="60000"/>
              </a:schemeClr>
            </a:gs>
            <a:gs pos="33000">
              <a:schemeClr val="accent1">
                <a:lumMod val="60000"/>
                <a:lumOff val="40000"/>
              </a:schemeClr>
            </a:gs>
            <a:gs pos="69000">
              <a:schemeClr val="accent6">
                <a:lumMod val="40000"/>
                <a:lumOff val="60000"/>
              </a:schemeClr>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72ECF-09C8-BCC2-3FD0-C0A6D460984D}"/>
              </a:ext>
            </a:extLst>
          </p:cNvPr>
          <p:cNvSpPr>
            <a:spLocks noGrp="1"/>
          </p:cNvSpPr>
          <p:nvPr>
            <p:ph type="title"/>
          </p:nvPr>
        </p:nvSpPr>
        <p:spPr/>
        <p:txBody>
          <a:bodyPr>
            <a:normAutofit/>
          </a:bodyPr>
          <a:lstStyle/>
          <a:p>
            <a:pPr algn="ctr"/>
            <a:r>
              <a:rPr lang="en-SG" sz="6600" b="1" u="sng" dirty="0">
                <a:solidFill>
                  <a:schemeClr val="accent2">
                    <a:lumMod val="75000"/>
                  </a:schemeClr>
                </a:solidFill>
                <a:effectLst>
                  <a:outerShdw blurRad="38100" dist="38100" dir="2700000" algn="tl">
                    <a:srgbClr val="000000">
                      <a:alpha val="43137"/>
                    </a:srgbClr>
                  </a:outerShdw>
                </a:effectLst>
              </a:rPr>
              <a:t>STEP 2</a:t>
            </a:r>
            <a:endParaRPr lang="en-SG" sz="6600" dirty="0"/>
          </a:p>
        </p:txBody>
      </p:sp>
      <p:sp>
        <p:nvSpPr>
          <p:cNvPr id="3" name="Content Placeholder 2">
            <a:extLst>
              <a:ext uri="{FF2B5EF4-FFF2-40B4-BE49-F238E27FC236}">
                <a16:creationId xmlns:a16="http://schemas.microsoft.com/office/drawing/2014/main" id="{71726ABB-A1A8-4FC9-0FC2-86A255C9A4BD}"/>
              </a:ext>
            </a:extLst>
          </p:cNvPr>
          <p:cNvSpPr>
            <a:spLocks noGrp="1"/>
          </p:cNvSpPr>
          <p:nvPr>
            <p:ph idx="1"/>
          </p:nvPr>
        </p:nvSpPr>
        <p:spPr/>
        <p:txBody>
          <a:bodyPr>
            <a:normAutofit fontScale="92500"/>
          </a:bodyPr>
          <a:lstStyle/>
          <a:p>
            <a:pPr marL="285750" indent="-285750">
              <a:buFont typeface="Arial" panose="020B0604020202020204" pitchFamily="34" charset="0"/>
              <a:buChar char="•"/>
            </a:pPr>
            <a:r>
              <a:rPr lang="en-SG" sz="3600" b="1" dirty="0"/>
              <a:t>Booking Systems should have the following attributes:</a:t>
            </a:r>
          </a:p>
          <a:p>
            <a:pPr marL="342900" indent="-342900">
              <a:buFont typeface="+mj-lt"/>
              <a:buAutoNum type="arabicPeriod"/>
            </a:pPr>
            <a:r>
              <a:rPr lang="en-SG" sz="3600" i="1" dirty="0"/>
              <a:t>Waiting List</a:t>
            </a:r>
          </a:p>
          <a:p>
            <a:pPr marL="342900" indent="-342900">
              <a:buFont typeface="+mj-lt"/>
              <a:buAutoNum type="arabicPeriod"/>
            </a:pPr>
            <a:r>
              <a:rPr lang="en-SG" sz="3600" i="1" dirty="0"/>
              <a:t>Available seats</a:t>
            </a:r>
          </a:p>
          <a:p>
            <a:pPr marL="342900" indent="-342900">
              <a:buFont typeface="+mj-lt"/>
              <a:buAutoNum type="arabicPeriod"/>
            </a:pPr>
            <a:r>
              <a:rPr lang="en-SG" sz="3600" i="1" dirty="0"/>
              <a:t>Ticket cancellation</a:t>
            </a:r>
          </a:p>
          <a:p>
            <a:pPr marL="342900" indent="-342900">
              <a:buFont typeface="+mj-lt"/>
              <a:buAutoNum type="arabicPeriod"/>
            </a:pPr>
            <a:r>
              <a:rPr lang="en-SG" sz="3600" i="1" dirty="0"/>
              <a:t>Booking ID</a:t>
            </a:r>
          </a:p>
          <a:p>
            <a:pPr marL="342900" indent="-342900">
              <a:buFont typeface="+mj-lt"/>
              <a:buAutoNum type="arabicPeriod"/>
            </a:pPr>
            <a:r>
              <a:rPr lang="en-SG" sz="3600" i="1" dirty="0"/>
              <a:t>Booking status</a:t>
            </a:r>
          </a:p>
          <a:p>
            <a:pPr marL="342900" indent="-342900">
              <a:buFont typeface="+mj-lt"/>
              <a:buAutoNum type="arabicPeriod"/>
            </a:pPr>
            <a:r>
              <a:rPr lang="en-SG" sz="3600" i="1" dirty="0"/>
              <a:t>Booking date</a:t>
            </a:r>
          </a:p>
          <a:p>
            <a:endParaRPr lang="en-SG" dirty="0"/>
          </a:p>
        </p:txBody>
      </p:sp>
    </p:spTree>
    <p:extLst>
      <p:ext uri="{BB962C8B-B14F-4D97-AF65-F5344CB8AC3E}">
        <p14:creationId xmlns:p14="http://schemas.microsoft.com/office/powerpoint/2010/main" val="3727432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40000"/>
                <a:lumOff val="60000"/>
              </a:schemeClr>
            </a:gs>
            <a:gs pos="33000">
              <a:schemeClr val="accent1">
                <a:lumMod val="60000"/>
                <a:lumOff val="40000"/>
              </a:schemeClr>
            </a:gs>
            <a:gs pos="69000">
              <a:schemeClr val="accent6">
                <a:lumMod val="40000"/>
                <a:lumOff val="60000"/>
              </a:schemeClr>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CF06A-DC3E-5DF4-EDBF-2E26D17E14DD}"/>
              </a:ext>
            </a:extLst>
          </p:cNvPr>
          <p:cNvSpPr>
            <a:spLocks noGrp="1"/>
          </p:cNvSpPr>
          <p:nvPr>
            <p:ph type="title"/>
          </p:nvPr>
        </p:nvSpPr>
        <p:spPr/>
        <p:txBody>
          <a:bodyPr>
            <a:normAutofit/>
          </a:bodyPr>
          <a:lstStyle/>
          <a:p>
            <a:pPr algn="ctr"/>
            <a:r>
              <a:rPr lang="en-SG" sz="6600" b="1" u="sng" dirty="0">
                <a:solidFill>
                  <a:schemeClr val="accent2">
                    <a:lumMod val="75000"/>
                  </a:schemeClr>
                </a:solidFill>
                <a:effectLst>
                  <a:outerShdw blurRad="38100" dist="38100" dir="2700000" algn="tl">
                    <a:srgbClr val="000000">
                      <a:alpha val="43137"/>
                    </a:srgbClr>
                  </a:outerShdw>
                </a:effectLst>
              </a:rPr>
              <a:t>STEP 2</a:t>
            </a:r>
            <a:endParaRPr lang="en-SG" sz="6600" dirty="0"/>
          </a:p>
        </p:txBody>
      </p:sp>
      <p:sp>
        <p:nvSpPr>
          <p:cNvPr id="3" name="Content Placeholder 2">
            <a:extLst>
              <a:ext uri="{FF2B5EF4-FFF2-40B4-BE49-F238E27FC236}">
                <a16:creationId xmlns:a16="http://schemas.microsoft.com/office/drawing/2014/main" id="{CD77B699-DF3F-B210-EA57-D706987F46A7}"/>
              </a:ext>
            </a:extLst>
          </p:cNvPr>
          <p:cNvSpPr>
            <a:spLocks noGrp="1"/>
          </p:cNvSpPr>
          <p:nvPr>
            <p:ph idx="1"/>
          </p:nvPr>
        </p:nvSpPr>
        <p:spPr/>
        <p:txBody>
          <a:bodyPr/>
          <a:lstStyle/>
          <a:p>
            <a:pPr marL="285750" indent="-285750">
              <a:buFont typeface="Arial" panose="020B0604020202020204" pitchFamily="34" charset="0"/>
              <a:buChar char="•"/>
            </a:pPr>
            <a:r>
              <a:rPr lang="en-SG" sz="3600" b="1" dirty="0"/>
              <a:t>Passenger details:</a:t>
            </a:r>
          </a:p>
          <a:p>
            <a:pPr marL="342900" indent="-342900">
              <a:buFont typeface="+mj-lt"/>
              <a:buAutoNum type="arabicPeriod"/>
            </a:pPr>
            <a:r>
              <a:rPr lang="en-SG" sz="3600" i="1" dirty="0"/>
              <a:t>Passenger ID</a:t>
            </a:r>
          </a:p>
          <a:p>
            <a:pPr marL="342900" indent="-342900">
              <a:buFont typeface="+mj-lt"/>
              <a:buAutoNum type="arabicPeriod"/>
            </a:pPr>
            <a:r>
              <a:rPr lang="en-SG" sz="3600" i="1" dirty="0"/>
              <a:t>Passenger Name</a:t>
            </a:r>
          </a:p>
          <a:p>
            <a:pPr marL="342900" indent="-342900">
              <a:buFont typeface="+mj-lt"/>
              <a:buAutoNum type="arabicPeriod"/>
            </a:pPr>
            <a:r>
              <a:rPr lang="en-SG" sz="3600" i="1" dirty="0"/>
              <a:t>Passenger Email</a:t>
            </a:r>
          </a:p>
          <a:p>
            <a:pPr marL="342900" indent="-342900">
              <a:buFont typeface="+mj-lt"/>
              <a:buAutoNum type="arabicPeriod"/>
            </a:pPr>
            <a:r>
              <a:rPr lang="en-SG" sz="3600" i="1" dirty="0"/>
              <a:t>Passenger number</a:t>
            </a:r>
          </a:p>
          <a:p>
            <a:endParaRPr lang="en-SG" dirty="0"/>
          </a:p>
        </p:txBody>
      </p:sp>
    </p:spTree>
    <p:extLst>
      <p:ext uri="{BB962C8B-B14F-4D97-AF65-F5344CB8AC3E}">
        <p14:creationId xmlns:p14="http://schemas.microsoft.com/office/powerpoint/2010/main" val="5821611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40000"/>
                <a:lumOff val="60000"/>
              </a:schemeClr>
            </a:gs>
            <a:gs pos="33000">
              <a:schemeClr val="accent1">
                <a:lumMod val="60000"/>
                <a:lumOff val="40000"/>
              </a:schemeClr>
            </a:gs>
            <a:gs pos="69000">
              <a:schemeClr val="accent6">
                <a:lumMod val="40000"/>
                <a:lumOff val="60000"/>
              </a:schemeClr>
            </a:gs>
            <a:gs pos="100000">
              <a:schemeClr val="accent2">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CF06A-DC3E-5DF4-EDBF-2E26D17E14DD}"/>
              </a:ext>
            </a:extLst>
          </p:cNvPr>
          <p:cNvSpPr>
            <a:spLocks noGrp="1"/>
          </p:cNvSpPr>
          <p:nvPr>
            <p:ph type="title"/>
          </p:nvPr>
        </p:nvSpPr>
        <p:spPr/>
        <p:txBody>
          <a:bodyPr>
            <a:normAutofit/>
          </a:bodyPr>
          <a:lstStyle/>
          <a:p>
            <a:pPr algn="ctr"/>
            <a:r>
              <a:rPr lang="en-SG" sz="6600" b="1" u="sng" dirty="0">
                <a:solidFill>
                  <a:schemeClr val="accent2">
                    <a:lumMod val="75000"/>
                  </a:schemeClr>
                </a:solidFill>
                <a:effectLst>
                  <a:outerShdw blurRad="38100" dist="38100" dir="2700000" algn="tl">
                    <a:srgbClr val="000000">
                      <a:alpha val="43137"/>
                    </a:srgbClr>
                  </a:outerShdw>
                </a:effectLst>
              </a:rPr>
              <a:t>STEP 2</a:t>
            </a:r>
            <a:endParaRPr lang="en-SG" sz="6600" dirty="0"/>
          </a:p>
        </p:txBody>
      </p:sp>
      <p:sp>
        <p:nvSpPr>
          <p:cNvPr id="3" name="Content Placeholder 2">
            <a:extLst>
              <a:ext uri="{FF2B5EF4-FFF2-40B4-BE49-F238E27FC236}">
                <a16:creationId xmlns:a16="http://schemas.microsoft.com/office/drawing/2014/main" id="{CD77B699-DF3F-B210-EA57-D706987F46A7}"/>
              </a:ext>
            </a:extLst>
          </p:cNvPr>
          <p:cNvSpPr>
            <a:spLocks noGrp="1"/>
          </p:cNvSpPr>
          <p:nvPr>
            <p:ph idx="1"/>
          </p:nvPr>
        </p:nvSpPr>
        <p:spPr/>
        <p:txBody>
          <a:bodyPr/>
          <a:lstStyle/>
          <a:p>
            <a:pPr marL="285750" indent="-285750">
              <a:buFont typeface="Arial" panose="020B0604020202020204" pitchFamily="34" charset="0"/>
              <a:buChar char="•"/>
            </a:pPr>
            <a:r>
              <a:rPr lang="en-SG" sz="3600" b="1" dirty="0"/>
              <a:t>Tickets:</a:t>
            </a:r>
          </a:p>
          <a:p>
            <a:pPr marL="742950" indent="-742950">
              <a:buFont typeface="+mj-lt"/>
              <a:buAutoNum type="arabicPeriod"/>
            </a:pPr>
            <a:r>
              <a:rPr lang="en-SG" sz="3600" b="1" dirty="0"/>
              <a:t>ID</a:t>
            </a:r>
          </a:p>
          <a:p>
            <a:pPr marL="742950" indent="-742950">
              <a:buFont typeface="+mj-lt"/>
              <a:buAutoNum type="arabicPeriod"/>
            </a:pPr>
            <a:r>
              <a:rPr lang="en-SG" sz="3600" b="1" dirty="0"/>
              <a:t>Ticket ID</a:t>
            </a:r>
          </a:p>
          <a:p>
            <a:pPr marL="742950" indent="-742950">
              <a:buFont typeface="+mj-lt"/>
              <a:buAutoNum type="arabicPeriod"/>
            </a:pPr>
            <a:r>
              <a:rPr lang="en-SG" sz="3600" b="1" dirty="0"/>
              <a:t>Ticket price</a:t>
            </a:r>
          </a:p>
          <a:p>
            <a:pPr marL="742950" indent="-742950">
              <a:buFont typeface="+mj-lt"/>
              <a:buAutoNum type="arabicPeriod"/>
            </a:pPr>
            <a:r>
              <a:rPr lang="en-SG" sz="3600" b="1" dirty="0"/>
              <a:t>Ticket category</a:t>
            </a:r>
          </a:p>
          <a:p>
            <a:pPr marL="742950" indent="-742950">
              <a:buFont typeface="+mj-lt"/>
              <a:buAutoNum type="arabicPeriod"/>
            </a:pPr>
            <a:r>
              <a:rPr lang="en-SG" sz="3600" b="1" dirty="0"/>
              <a:t>Ticket date</a:t>
            </a:r>
          </a:p>
          <a:p>
            <a:pPr marL="742950" indent="-742950">
              <a:buFont typeface="+mj-lt"/>
              <a:buAutoNum type="arabicPeriod"/>
            </a:pPr>
            <a:r>
              <a:rPr lang="en-SG" sz="3600" b="1" dirty="0"/>
              <a:t>Passenger ID</a:t>
            </a:r>
          </a:p>
          <a:p>
            <a:pPr marL="514350" indent="-514350">
              <a:buFont typeface="+mj-lt"/>
              <a:buAutoNum type="arabicPeriod"/>
            </a:pPr>
            <a:endParaRPr lang="en-SG" dirty="0"/>
          </a:p>
        </p:txBody>
      </p:sp>
    </p:spTree>
    <p:extLst>
      <p:ext uri="{BB962C8B-B14F-4D97-AF65-F5344CB8AC3E}">
        <p14:creationId xmlns:p14="http://schemas.microsoft.com/office/powerpoint/2010/main" val="3514932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99F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CA3ED-9F03-EF99-821F-4D2E87419F4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78788" y="230931"/>
            <a:ext cx="8234423" cy="6396138"/>
          </a:xfrm>
          <a:prstGeom prst="rect">
            <a:avLst/>
          </a:prstGeom>
          <a:noFill/>
          <a:ln>
            <a:noFill/>
          </a:ln>
        </p:spPr>
      </p:pic>
    </p:spTree>
    <p:extLst>
      <p:ext uri="{BB962C8B-B14F-4D97-AF65-F5344CB8AC3E}">
        <p14:creationId xmlns:p14="http://schemas.microsoft.com/office/powerpoint/2010/main" val="1946493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90">
          <a:fgClr>
            <a:schemeClr val="tx1"/>
          </a:fgClr>
          <a:bgClr>
            <a:schemeClr val="bg1"/>
          </a:bgClr>
        </a:pattFill>
        <a:effectLst/>
      </p:bgPr>
    </p:bg>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3118D25A-504A-EAD4-985F-1644E7BC1425}"/>
              </a:ext>
            </a:extLst>
          </p:cNvPr>
          <p:cNvGraphicFramePr>
            <a:graphicFrameLocks noGrp="1"/>
          </p:cNvGraphicFramePr>
          <p:nvPr>
            <p:ph idx="1"/>
            <p:extLst>
              <p:ext uri="{D42A27DB-BD31-4B8C-83A1-F6EECF244321}">
                <p14:modId xmlns:p14="http://schemas.microsoft.com/office/powerpoint/2010/main" val="2860191409"/>
              </p:ext>
            </p:extLst>
          </p:nvPr>
        </p:nvGraphicFramePr>
        <p:xfrm>
          <a:off x="1086050" y="733925"/>
          <a:ext cx="10019899" cy="5390149"/>
        </p:xfrm>
        <a:graphic>
          <a:graphicData uri="http://schemas.openxmlformats.org/drawingml/2006/table">
            <a:tbl>
              <a:tblPr>
                <a:tableStyleId>{5C22544A-7EE6-4342-B048-85BDC9FD1C3A}</a:tableStyleId>
              </a:tblPr>
              <a:tblGrid>
                <a:gridCol w="4301226">
                  <a:extLst>
                    <a:ext uri="{9D8B030D-6E8A-4147-A177-3AD203B41FA5}">
                      <a16:colId xmlns:a16="http://schemas.microsoft.com/office/drawing/2014/main" val="2684581542"/>
                    </a:ext>
                  </a:extLst>
                </a:gridCol>
                <a:gridCol w="3470305">
                  <a:extLst>
                    <a:ext uri="{9D8B030D-6E8A-4147-A177-3AD203B41FA5}">
                      <a16:colId xmlns:a16="http://schemas.microsoft.com/office/drawing/2014/main" val="1567229729"/>
                    </a:ext>
                  </a:extLst>
                </a:gridCol>
                <a:gridCol w="2248368">
                  <a:extLst>
                    <a:ext uri="{9D8B030D-6E8A-4147-A177-3AD203B41FA5}">
                      <a16:colId xmlns:a16="http://schemas.microsoft.com/office/drawing/2014/main" val="3049856058"/>
                    </a:ext>
                  </a:extLst>
                </a:gridCol>
              </a:tblGrid>
              <a:tr h="1106585">
                <a:tc gridSpan="3">
                  <a:txBody>
                    <a:bodyPr/>
                    <a:lstStyle/>
                    <a:p>
                      <a:pPr algn="ctr" fontAlgn="ctr"/>
                      <a:r>
                        <a:rPr lang="en-SG" sz="4800" b="1" u="none" strike="noStrike" dirty="0">
                          <a:effectLst>
                            <a:outerShdw blurRad="38100" dist="38100" dir="2700000" algn="tl">
                              <a:srgbClr val="000000">
                                <a:alpha val="43137"/>
                              </a:srgbClr>
                            </a:outerShdw>
                          </a:effectLst>
                        </a:rPr>
                        <a:t>Train Records Table</a:t>
                      </a:r>
                      <a:endParaRPr lang="en-SG" sz="4800" b="1" i="0" u="none" strike="noStrike" dirty="0">
                        <a:solidFill>
                          <a:srgbClr val="000000"/>
                        </a:solidFill>
                        <a:effectLst>
                          <a:outerShdw blurRad="38100" dist="38100" dir="2700000" algn="tl">
                            <a:srgbClr val="000000">
                              <a:alpha val="43137"/>
                            </a:srgbClr>
                          </a:outerShdw>
                        </a:effectLst>
                        <a:latin typeface="Arial" panose="020B0604020202020204" pitchFamily="34" charset="0"/>
                      </a:endParaRPr>
                    </a:p>
                  </a:txBody>
                  <a:tcPr marL="6350" marR="6350" marT="6350" marB="0" anchor="ct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1466498084"/>
                  </a:ext>
                </a:extLst>
              </a:tr>
              <a:tr h="1070891">
                <a:tc>
                  <a:txBody>
                    <a:bodyPr/>
                    <a:lstStyle/>
                    <a:p>
                      <a:pPr algn="l" fontAlgn="ctr"/>
                      <a:r>
                        <a:rPr lang="en-SG" sz="3200" b="1" u="none" strike="noStrike">
                          <a:effectLst/>
                        </a:rPr>
                        <a:t>Train_Number</a:t>
                      </a:r>
                      <a:endParaRPr lang="en-SG" sz="3200" b="1"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Primary Key</a:t>
                      </a:r>
                      <a:endParaRPr lang="en-SG" sz="3200" b="0" i="1"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varchar</a:t>
                      </a:r>
                      <a:endParaRPr lang="en-SG" sz="3200" b="0"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2682260278"/>
                  </a:ext>
                </a:extLst>
              </a:tr>
              <a:tr h="1070891">
                <a:tc>
                  <a:txBody>
                    <a:bodyPr/>
                    <a:lstStyle/>
                    <a:p>
                      <a:pPr algn="l" fontAlgn="ctr"/>
                      <a:r>
                        <a:rPr lang="en-SG" sz="3200" b="1" u="none" strike="noStrike" dirty="0" err="1">
                          <a:effectLst/>
                        </a:rPr>
                        <a:t>Source_City</a:t>
                      </a:r>
                      <a:endParaRPr lang="en-SG" sz="3200" b="1"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Only characters</a:t>
                      </a:r>
                      <a:endParaRPr lang="en-SG" sz="3200" b="0"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varchar</a:t>
                      </a:r>
                      <a:endParaRPr lang="en-SG" sz="3200" b="0"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835377187"/>
                  </a:ext>
                </a:extLst>
              </a:tr>
              <a:tr h="1070891">
                <a:tc>
                  <a:txBody>
                    <a:bodyPr/>
                    <a:lstStyle/>
                    <a:p>
                      <a:pPr algn="l" fontAlgn="ctr"/>
                      <a:r>
                        <a:rPr lang="en-SG" sz="3200" b="1" u="none" strike="noStrike" dirty="0" err="1">
                          <a:effectLst/>
                        </a:rPr>
                        <a:t>Destination_City</a:t>
                      </a:r>
                      <a:endParaRPr lang="en-SG" sz="3200" b="1"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a:effectLst/>
                        </a:rPr>
                        <a:t>Only characters</a:t>
                      </a:r>
                      <a:endParaRPr lang="en-SG" sz="3200" b="0"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varchar</a:t>
                      </a:r>
                      <a:endParaRPr lang="en-SG" sz="3200" b="0" i="0" u="none" strike="noStrike">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1846129531"/>
                  </a:ext>
                </a:extLst>
              </a:tr>
              <a:tr h="1070891">
                <a:tc>
                  <a:txBody>
                    <a:bodyPr/>
                    <a:lstStyle/>
                    <a:p>
                      <a:pPr algn="l" fontAlgn="ctr"/>
                      <a:r>
                        <a:rPr lang="en-SG" sz="3200" b="1" u="none" strike="noStrike" dirty="0">
                          <a:effectLst/>
                        </a:rPr>
                        <a:t>Availability</a:t>
                      </a:r>
                      <a:endParaRPr lang="en-SG" sz="3200" b="1" i="0" u="none" strike="noStrike" dirty="0">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a:effectLst/>
                        </a:rPr>
                        <a:t>Only characters</a:t>
                      </a:r>
                      <a:endParaRPr lang="en-SG" sz="3200" b="0" i="0" u="none" strike="noStrike">
                        <a:solidFill>
                          <a:srgbClr val="000000"/>
                        </a:solidFill>
                        <a:effectLst/>
                        <a:latin typeface="Arial" panose="020B0604020202020204" pitchFamily="34" charset="0"/>
                      </a:endParaRPr>
                    </a:p>
                  </a:txBody>
                  <a:tcPr marL="6350" marR="6350" marT="6350" marB="0" anchor="ctr"/>
                </a:tc>
                <a:tc>
                  <a:txBody>
                    <a:bodyPr/>
                    <a:lstStyle/>
                    <a:p>
                      <a:pPr algn="l" fontAlgn="ctr"/>
                      <a:r>
                        <a:rPr lang="en-SG" sz="3200" u="none" strike="noStrike" dirty="0" err="1">
                          <a:effectLst/>
                        </a:rPr>
                        <a:t>enum</a:t>
                      </a:r>
                      <a:endParaRPr lang="en-SG" sz="3200" b="0" i="0" u="none" strike="noStrike" dirty="0">
                        <a:solidFill>
                          <a:srgbClr val="000000"/>
                        </a:solidFill>
                        <a:effectLst/>
                        <a:latin typeface="Arial" panose="020B0604020202020204" pitchFamily="34" charset="0"/>
                      </a:endParaRPr>
                    </a:p>
                  </a:txBody>
                  <a:tcPr marL="6350" marR="6350" marT="6350" marB="0" anchor="ctr"/>
                </a:tc>
                <a:extLst>
                  <a:ext uri="{0D108BD9-81ED-4DB2-BD59-A6C34878D82A}">
                    <a16:rowId xmlns:a16="http://schemas.microsoft.com/office/drawing/2014/main" val="2913141947"/>
                  </a:ext>
                </a:extLst>
              </a:tr>
            </a:tbl>
          </a:graphicData>
        </a:graphic>
      </p:graphicFrame>
    </p:spTree>
    <p:extLst>
      <p:ext uri="{BB962C8B-B14F-4D97-AF65-F5344CB8AC3E}">
        <p14:creationId xmlns:p14="http://schemas.microsoft.com/office/powerpoint/2010/main" val="8107091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TotalTime>
  <Words>759</Words>
  <Application>Microsoft Office PowerPoint</Application>
  <PresentationFormat>Widescreen</PresentationFormat>
  <Paragraphs>134</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Railway Reservation System</vt:lpstr>
      <vt:lpstr>The Scenario</vt:lpstr>
      <vt:lpstr>STEP 1</vt:lpstr>
      <vt:lpstr>STEP 2</vt:lpstr>
      <vt:lpstr>STEP 2</vt:lpstr>
      <vt:lpstr>STEP 2</vt:lpstr>
      <vt:lpstr>STEP 2</vt:lpstr>
      <vt:lpstr>PowerPoint Presentation</vt:lpstr>
      <vt:lpstr>PowerPoint Presentation</vt:lpstr>
      <vt:lpstr>PowerPoint Presentation</vt:lpstr>
      <vt:lpstr>PowerPoint Presentation</vt:lpstr>
      <vt:lpstr>PowerPoint Presentation</vt:lpstr>
      <vt:lpstr>DEFINE BUSINESS RULES</vt:lpstr>
      <vt:lpstr>Assumptions</vt:lpstr>
      <vt:lpstr>Initial ERD</vt:lpstr>
      <vt:lpstr>MySQL EER Diagram</vt:lpstr>
      <vt:lpstr>TRAIN RECORDS TABLE</vt:lpstr>
      <vt:lpstr>PASSENGERS TABLE</vt:lpstr>
      <vt:lpstr>TICKETS TABLE</vt:lpstr>
      <vt:lpstr>BOOKING SYSTEM TABLE</vt:lpstr>
      <vt:lpstr>Questions</vt:lpstr>
      <vt:lpstr>Answers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sky chua</dc:creator>
  <cp:lastModifiedBy>sky chua</cp:lastModifiedBy>
  <cp:revision>27</cp:revision>
  <dcterms:created xsi:type="dcterms:W3CDTF">2023-10-24T07:31:10Z</dcterms:created>
  <dcterms:modified xsi:type="dcterms:W3CDTF">2023-10-25T14:01:09Z</dcterms:modified>
</cp:coreProperties>
</file>

<file path=docProps/thumbnail.jpeg>
</file>